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2"/>
  </p:notesMasterIdLst>
  <p:sldIdLst>
    <p:sldId id="256" r:id="rId2"/>
    <p:sldId id="290" r:id="rId3"/>
    <p:sldId id="322" r:id="rId4"/>
    <p:sldId id="257" r:id="rId5"/>
    <p:sldId id="258" r:id="rId6"/>
    <p:sldId id="259" r:id="rId7"/>
    <p:sldId id="261" r:id="rId8"/>
    <p:sldId id="292" r:id="rId9"/>
    <p:sldId id="293" r:id="rId10"/>
    <p:sldId id="260" r:id="rId11"/>
    <p:sldId id="262" r:id="rId12"/>
    <p:sldId id="263" r:id="rId13"/>
    <p:sldId id="264" r:id="rId14"/>
    <p:sldId id="304" r:id="rId15"/>
    <p:sldId id="307" r:id="rId16"/>
    <p:sldId id="309" r:id="rId17"/>
    <p:sldId id="321" r:id="rId18"/>
    <p:sldId id="272" r:id="rId19"/>
    <p:sldId id="273" r:id="rId20"/>
    <p:sldId id="323" r:id="rId21"/>
    <p:sldId id="274" r:id="rId22"/>
    <p:sldId id="295" r:id="rId23"/>
    <p:sldId id="275" r:id="rId24"/>
    <p:sldId id="315" r:id="rId25"/>
    <p:sldId id="314" r:id="rId26"/>
    <p:sldId id="316" r:id="rId27"/>
    <p:sldId id="277" r:id="rId28"/>
    <p:sldId id="278" r:id="rId29"/>
    <p:sldId id="325" r:id="rId30"/>
    <p:sldId id="329" r:id="rId31"/>
    <p:sldId id="318" r:id="rId32"/>
    <p:sldId id="317" r:id="rId33"/>
    <p:sldId id="281" r:id="rId34"/>
    <p:sldId id="326" r:id="rId35"/>
    <p:sldId id="280" r:id="rId36"/>
    <p:sldId id="279" r:id="rId37"/>
    <p:sldId id="283" r:id="rId38"/>
    <p:sldId id="284" r:id="rId39"/>
    <p:sldId id="285" r:id="rId40"/>
    <p:sldId id="286" r:id="rId41"/>
    <p:sldId id="287" r:id="rId42"/>
    <p:sldId id="288" r:id="rId43"/>
    <p:sldId id="289" r:id="rId44"/>
    <p:sldId id="291" r:id="rId45"/>
    <p:sldId id="313" r:id="rId46"/>
    <p:sldId id="324" r:id="rId47"/>
    <p:sldId id="328" r:id="rId48"/>
    <p:sldId id="312" r:id="rId49"/>
    <p:sldId id="319" r:id="rId50"/>
    <p:sldId id="294" r:id="rId51"/>
  </p:sldIdLst>
  <p:sldSz cx="10080625" cy="7559675"/>
  <p:notesSz cx="7772400" cy="10058400"/>
  <p:defaultTextStyle>
    <a:defPPr>
      <a:defRPr lang="en-US"/>
    </a:defPPr>
    <a:lvl1pPr marL="0" algn="l" defTabSz="457152" rtl="0" eaLnBrk="1" latinLnBrk="0" hangingPunct="1">
      <a:defRPr sz="1800" kern="1200">
        <a:solidFill>
          <a:schemeClr val="tx1"/>
        </a:solidFill>
        <a:latin typeface="+mn-lt"/>
        <a:ea typeface="+mn-ea"/>
        <a:cs typeface="+mn-cs"/>
      </a:defRPr>
    </a:lvl1pPr>
    <a:lvl2pPr marL="457152" algn="l" defTabSz="457152" rtl="0" eaLnBrk="1" latinLnBrk="0" hangingPunct="1">
      <a:defRPr sz="1800" kern="1200">
        <a:solidFill>
          <a:schemeClr val="tx1"/>
        </a:solidFill>
        <a:latin typeface="+mn-lt"/>
        <a:ea typeface="+mn-ea"/>
        <a:cs typeface="+mn-cs"/>
      </a:defRPr>
    </a:lvl2pPr>
    <a:lvl3pPr marL="914305" algn="l" defTabSz="457152" rtl="0" eaLnBrk="1" latinLnBrk="0" hangingPunct="1">
      <a:defRPr sz="1800" kern="1200">
        <a:solidFill>
          <a:schemeClr val="tx1"/>
        </a:solidFill>
        <a:latin typeface="+mn-lt"/>
        <a:ea typeface="+mn-ea"/>
        <a:cs typeface="+mn-cs"/>
      </a:defRPr>
    </a:lvl3pPr>
    <a:lvl4pPr marL="1371457" algn="l" defTabSz="457152" rtl="0" eaLnBrk="1" latinLnBrk="0" hangingPunct="1">
      <a:defRPr sz="1800" kern="1200">
        <a:solidFill>
          <a:schemeClr val="tx1"/>
        </a:solidFill>
        <a:latin typeface="+mn-lt"/>
        <a:ea typeface="+mn-ea"/>
        <a:cs typeface="+mn-cs"/>
      </a:defRPr>
    </a:lvl4pPr>
    <a:lvl5pPr marL="1828610" algn="l" defTabSz="457152" rtl="0" eaLnBrk="1" latinLnBrk="0" hangingPunct="1">
      <a:defRPr sz="1800" kern="1200">
        <a:solidFill>
          <a:schemeClr val="tx1"/>
        </a:solidFill>
        <a:latin typeface="+mn-lt"/>
        <a:ea typeface="+mn-ea"/>
        <a:cs typeface="+mn-cs"/>
      </a:defRPr>
    </a:lvl5pPr>
    <a:lvl6pPr marL="2285763" algn="l" defTabSz="457152" rtl="0" eaLnBrk="1" latinLnBrk="0" hangingPunct="1">
      <a:defRPr sz="1800" kern="1200">
        <a:solidFill>
          <a:schemeClr val="tx1"/>
        </a:solidFill>
        <a:latin typeface="+mn-lt"/>
        <a:ea typeface="+mn-ea"/>
        <a:cs typeface="+mn-cs"/>
      </a:defRPr>
    </a:lvl6pPr>
    <a:lvl7pPr marL="2742916" algn="l" defTabSz="457152" rtl="0" eaLnBrk="1" latinLnBrk="0" hangingPunct="1">
      <a:defRPr sz="1800" kern="1200">
        <a:solidFill>
          <a:schemeClr val="tx1"/>
        </a:solidFill>
        <a:latin typeface="+mn-lt"/>
        <a:ea typeface="+mn-ea"/>
        <a:cs typeface="+mn-cs"/>
      </a:defRPr>
    </a:lvl7pPr>
    <a:lvl8pPr marL="3200068" algn="l" defTabSz="457152" rtl="0" eaLnBrk="1" latinLnBrk="0" hangingPunct="1">
      <a:defRPr sz="1800" kern="1200">
        <a:solidFill>
          <a:schemeClr val="tx1"/>
        </a:solidFill>
        <a:latin typeface="+mn-lt"/>
        <a:ea typeface="+mn-ea"/>
        <a:cs typeface="+mn-cs"/>
      </a:defRPr>
    </a:lvl8pPr>
    <a:lvl9pPr marL="3657221" algn="l" defTabSz="457152"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k Adams" initials="N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528" autoAdjust="0"/>
  </p:normalViewPr>
  <p:slideViewPr>
    <p:cSldViewPr snapToGrid="0" snapToObjects="1">
      <p:cViewPr>
        <p:scale>
          <a:sx n="90" d="100"/>
          <a:sy n="90" d="100"/>
        </p:scale>
        <p:origin x="-520" y="192"/>
      </p:cViewPr>
      <p:guideLst>
        <p:guide orient="horz" pos="2381"/>
        <p:guide pos="317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2" d="100"/>
          <a:sy n="72" d="100"/>
        </p:scale>
        <p:origin x="-1944" y="-96"/>
      </p:cViewPr>
      <p:guideLst>
        <p:guide orient="horz" pos="3168"/>
        <p:guide pos="24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1-18T18:13:25.666" idx="4">
    <p:pos x="10" y="10"/>
    <p:text>Ditch this for the working group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AD1A4FA8-6D35-4091-921E-324041A90DE8}" type="slidenum">
              <a:rPr lang="en-US" sz="1400">
                <a:latin typeface="Times New Roman"/>
              </a:rPr>
              <a:t>‹#›</a:t>
            </a:fld>
            <a:endParaRPr/>
          </a:p>
        </p:txBody>
      </p:sp>
    </p:spTree>
    <p:extLst>
      <p:ext uri="{BB962C8B-B14F-4D97-AF65-F5344CB8AC3E}">
        <p14:creationId xmlns:p14="http://schemas.microsoft.com/office/powerpoint/2010/main" val="3507292906"/>
      </p:ext>
    </p:extLst>
  </p:cSld>
  <p:clrMap bg1="lt1" tx1="dk1" bg2="lt2" tx2="dk2" accent1="accent1" accent2="accent2" accent3="accent3" accent4="accent4" accent5="accent5" accent6="accent6" hlink="hlink" folHlink="folHlink"/>
  <p:notesStyle>
    <a:lvl1pPr marL="0" algn="l" defTabSz="457152" rtl="0" eaLnBrk="1" latinLnBrk="0" hangingPunct="1">
      <a:defRPr sz="1200" kern="1200">
        <a:solidFill>
          <a:schemeClr val="tx1"/>
        </a:solidFill>
        <a:latin typeface="+mn-lt"/>
        <a:ea typeface="+mn-ea"/>
        <a:cs typeface="+mn-cs"/>
      </a:defRPr>
    </a:lvl1pPr>
    <a:lvl2pPr marL="457152" algn="l" defTabSz="457152" rtl="0" eaLnBrk="1" latinLnBrk="0" hangingPunct="1">
      <a:defRPr sz="1200" kern="1200">
        <a:solidFill>
          <a:schemeClr val="tx1"/>
        </a:solidFill>
        <a:latin typeface="+mn-lt"/>
        <a:ea typeface="+mn-ea"/>
        <a:cs typeface="+mn-cs"/>
      </a:defRPr>
    </a:lvl2pPr>
    <a:lvl3pPr marL="914305" algn="l" defTabSz="457152" rtl="0" eaLnBrk="1" latinLnBrk="0" hangingPunct="1">
      <a:defRPr sz="1200" kern="1200">
        <a:solidFill>
          <a:schemeClr val="tx1"/>
        </a:solidFill>
        <a:latin typeface="+mn-lt"/>
        <a:ea typeface="+mn-ea"/>
        <a:cs typeface="+mn-cs"/>
      </a:defRPr>
    </a:lvl3pPr>
    <a:lvl4pPr marL="1371457" algn="l" defTabSz="457152" rtl="0" eaLnBrk="1" latinLnBrk="0" hangingPunct="1">
      <a:defRPr sz="1200" kern="1200">
        <a:solidFill>
          <a:schemeClr val="tx1"/>
        </a:solidFill>
        <a:latin typeface="+mn-lt"/>
        <a:ea typeface="+mn-ea"/>
        <a:cs typeface="+mn-cs"/>
      </a:defRPr>
    </a:lvl4pPr>
    <a:lvl5pPr marL="1828610" algn="l" defTabSz="457152" rtl="0" eaLnBrk="1" latinLnBrk="0" hangingPunct="1">
      <a:defRPr sz="1200" kern="1200">
        <a:solidFill>
          <a:schemeClr val="tx1"/>
        </a:solidFill>
        <a:latin typeface="+mn-lt"/>
        <a:ea typeface="+mn-ea"/>
        <a:cs typeface="+mn-cs"/>
      </a:defRPr>
    </a:lvl5pPr>
    <a:lvl6pPr marL="2285763" algn="l" defTabSz="457152" rtl="0" eaLnBrk="1" latinLnBrk="0" hangingPunct="1">
      <a:defRPr sz="1200" kern="1200">
        <a:solidFill>
          <a:schemeClr val="tx1"/>
        </a:solidFill>
        <a:latin typeface="+mn-lt"/>
        <a:ea typeface="+mn-ea"/>
        <a:cs typeface="+mn-cs"/>
      </a:defRPr>
    </a:lvl6pPr>
    <a:lvl7pPr marL="2742916" algn="l" defTabSz="457152" rtl="0" eaLnBrk="1" latinLnBrk="0" hangingPunct="1">
      <a:defRPr sz="1200" kern="1200">
        <a:solidFill>
          <a:schemeClr val="tx1"/>
        </a:solidFill>
        <a:latin typeface="+mn-lt"/>
        <a:ea typeface="+mn-ea"/>
        <a:cs typeface="+mn-cs"/>
      </a:defRPr>
    </a:lvl7pPr>
    <a:lvl8pPr marL="3200068" algn="l" defTabSz="457152" rtl="0" eaLnBrk="1" latinLnBrk="0" hangingPunct="1">
      <a:defRPr sz="1200" kern="1200">
        <a:solidFill>
          <a:schemeClr val="tx1"/>
        </a:solidFill>
        <a:latin typeface="+mn-lt"/>
        <a:ea typeface="+mn-ea"/>
        <a:cs typeface="+mn-cs"/>
      </a:defRPr>
    </a:lvl8pPr>
    <a:lvl9pPr marL="3657221" algn="l" defTabSz="457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182880" y="4777560"/>
            <a:ext cx="7589520" cy="5195160"/>
          </a:xfrm>
          <a:prstGeom prst="rect">
            <a:avLst/>
          </a:prstGeom>
        </p:spPr>
        <p:txBody>
          <a:bodyPr lIns="0" tIns="0" rIns="0" bIns="0"/>
          <a:lstStyle/>
          <a:p>
            <a:r>
              <a:rPr lang="en-US" sz="1400" dirty="0">
                <a:latin typeface="Arial"/>
              </a:rPr>
              <a:t>Natural versus constructed language</a:t>
            </a:r>
            <a:endParaRPr dirty="0"/>
          </a:p>
          <a:p>
            <a:r>
              <a:rPr lang="en-US" sz="1400" dirty="0">
                <a:latin typeface="Arial"/>
              </a:rPr>
              <a:t>It's difficult to analyze because it's a natural language. Natural languages arise </a:t>
            </a:r>
            <a:r>
              <a:rPr lang="en-US" sz="1400" dirty="0" err="1">
                <a:latin typeface="Arial"/>
              </a:rPr>
              <a:t>unpremediated</a:t>
            </a:r>
            <a:r>
              <a:rPr lang="en-US" sz="1400" dirty="0">
                <a:latin typeface="Arial"/>
              </a:rPr>
              <a:t>, in the minds of humans. Language people use to communicate with one another. This is opposed to constructed or formal language, e.g. formal logic or computer language. Constructed languages are designed to be completely </a:t>
            </a:r>
            <a:r>
              <a:rPr lang="en-US" sz="1400" dirty="0" err="1">
                <a:latin typeface="Arial"/>
              </a:rPr>
              <a:t>unambigious</a:t>
            </a:r>
            <a:r>
              <a:rPr lang="en-US" sz="1400" dirty="0">
                <a:latin typeface="Arial"/>
              </a:rPr>
              <a:t>—every symbol is unique and means/produces only one thing, and everyone who learns the language will interpret it the exact same way. Natural languages are ambiguous. The same word can mean different things in different contexts. People use metaphors and complex constructions:</a:t>
            </a:r>
            <a:endParaRPr dirty="0"/>
          </a:p>
          <a:p>
            <a:r>
              <a:rPr lang="en-US" sz="1400" dirty="0">
                <a:latin typeface="Arial"/>
              </a:rPr>
              <a:t>Time flies like an arrow. Fruit flies like a banana.</a:t>
            </a:r>
            <a:endParaRPr dirty="0"/>
          </a:p>
          <a:p>
            <a:r>
              <a:rPr lang="en-US" sz="1400" dirty="0">
                <a:latin typeface="Arial"/>
              </a:rPr>
              <a:t>Even if two people know the same language, they might interpret the same sentence differently. </a:t>
            </a:r>
            <a:endParaRPr dirty="0"/>
          </a:p>
          <a:p>
            <a:r>
              <a:rPr lang="en-US" sz="1400" dirty="0">
                <a:latin typeface="Arial"/>
              </a:rPr>
              <a:t>And it's constantly in flux. Language is changing. One word now may not mean the same thing it did 100 years ago, and may not mean the same thing 100 years from now. For example, </a:t>
            </a:r>
            <a:endParaRPr dirty="0"/>
          </a:p>
          <a:p>
            <a:r>
              <a:rPr lang="en-US" sz="1400" dirty="0">
                <a:latin typeface="Arial"/>
              </a:rPr>
              <a:t>CUTE</a:t>
            </a:r>
            <a:endParaRPr dirty="0"/>
          </a:p>
          <a:p>
            <a:r>
              <a:rPr lang="en-US" sz="1400" dirty="0">
                <a:latin typeface="Arial"/>
              </a:rPr>
              <a:t>Cute was a shortened form of acute, meaning “keenly perceptive and shrewd” in the 1730s.</a:t>
            </a:r>
            <a:endParaRPr dirty="0"/>
          </a:p>
          <a:p>
            <a:r>
              <a:rPr lang="en-US" sz="1400" dirty="0">
                <a:latin typeface="Arial"/>
              </a:rPr>
              <a:t>But by the 1830s it was part of American student slang, meaning “pretty, charming and dainty”.</a:t>
            </a:r>
            <a:endParaRPr dirty="0"/>
          </a:p>
          <a:p>
            <a:r>
              <a:rPr lang="en-US" sz="1400" dirty="0">
                <a:latin typeface="Arial"/>
              </a:rPr>
              <a:t>And, bizarrely, the original sense of “dainty” was “worthy and substantial”. Bank vs. bank?</a:t>
            </a:r>
            <a:endParaRPr dirty="0"/>
          </a:p>
          <a:p>
            <a:r>
              <a:rPr lang="en-US" sz="1400" dirty="0">
                <a:latin typeface="Arial"/>
              </a:rPr>
              <a:t>The problem is </a:t>
            </a:r>
            <a:r>
              <a:rPr lang="en-US" sz="1400" i="1" dirty="0">
                <a:latin typeface="Arial"/>
              </a:rPr>
              <a:t>meaning</a:t>
            </a:r>
            <a:r>
              <a:rPr lang="en-US" sz="1400" dirty="0">
                <a:latin typeface="Arial"/>
              </a:rPr>
              <a:t>. What does natural language mean? What information can we get from it?</a:t>
            </a:r>
            <a:endParaRPr dirty="0"/>
          </a:p>
          <a:p>
            <a:r>
              <a:rPr lang="en-US" sz="1400" dirty="0">
                <a:latin typeface="Arial"/>
              </a:rPr>
              <a:t>It's complicated.</a:t>
            </a:r>
            <a:endParaRPr dirty="0"/>
          </a:p>
          <a:p>
            <a:r>
              <a:rPr lang="en-US" sz="1400" dirty="0">
                <a:latin typeface="Arial"/>
              </a:rPr>
              <a:t>For social scientists and humanists, natural language is often the only data we have. Text, whether </a:t>
            </a:r>
            <a:endParaRPr dirty="0"/>
          </a:p>
          <a:p>
            <a:r>
              <a:rPr lang="en-US" sz="1400" dirty="0">
                <a:latin typeface="Arial"/>
              </a:rPr>
              <a:t>written or transcribed, is everywhere.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777240" y="4777560"/>
            <a:ext cx="6217560" cy="5158440"/>
          </a:xfrm>
          <a:prstGeom prst="rect">
            <a:avLst/>
          </a:prstGeom>
        </p:spPr>
        <p:txBody>
          <a:bodyPr lIns="0" tIns="0" rIns="0" bIns="0"/>
          <a:lstStyle/>
          <a:p>
            <a:r>
              <a:rPr lang="en-US" sz="2000" dirty="0">
                <a:latin typeface="Arial"/>
              </a:rPr>
              <a:t>	This has a long history in content analysis. People will count the number of times words occur in text and use that as a measure of particular topics. Now we can automate it.</a:t>
            </a:r>
            <a:endParaRPr dirty="0"/>
          </a:p>
          <a:p>
            <a:r>
              <a:rPr lang="en-US" sz="2000" dirty="0">
                <a:latin typeface="Arial"/>
              </a:rPr>
              <a:t>		Sentiment analysis is a popularly used dictionary </a:t>
            </a:r>
            <a:r>
              <a:rPr lang="en-US" sz="2000" dirty="0" smtClean="0">
                <a:latin typeface="Arial"/>
              </a:rPr>
              <a:t>method</a:t>
            </a:r>
            <a:r>
              <a:rPr lang="en-US" sz="2000" baseline="0" dirty="0" smtClean="0">
                <a:latin typeface="Arial"/>
              </a:rPr>
              <a:t> (though it has trouble with the word NOT; with sarcasm; etc.)</a:t>
            </a:r>
            <a:endParaRPr dirty="0"/>
          </a:p>
          <a:p>
            <a:r>
              <a:rPr lang="en-US" sz="2000" dirty="0">
                <a:latin typeface="Arial"/>
              </a:rPr>
              <a:t>This method is particularly good if you think your documents have multiple, overlapping topics or categories. You can determine percent of document per category, rather than assign a document to a category</a:t>
            </a:r>
            <a:r>
              <a:rPr lang="en-US" sz="2000" dirty="0" smtClean="0">
                <a:latin typeface="Arial"/>
              </a:rPr>
              <a:t>. I.e. this document is 30% anxious</a:t>
            </a:r>
            <a:r>
              <a:rPr lang="en-US" sz="2000" baseline="0" dirty="0" smtClean="0">
                <a:latin typeface="Arial"/>
              </a:rPr>
              <a:t> and 38% self-expressive</a:t>
            </a:r>
            <a:endParaRPr dirty="0"/>
          </a:p>
          <a:p>
            <a:r>
              <a:rPr lang="en-US" sz="2000" dirty="0">
                <a:latin typeface="Arial"/>
              </a:rPr>
              <a:t>You can use existing dictionaries, like LIWC</a:t>
            </a:r>
            <a:endParaRPr dirty="0"/>
          </a:p>
          <a:p>
            <a:r>
              <a:rPr lang="en-US" sz="2000" dirty="0">
                <a:latin typeface="Arial"/>
              </a:rPr>
              <a:t>Or create your own. You can use WordNet for synonyms to create a fairly comprehensive dictionary for any topic or category. </a:t>
            </a:r>
            <a:endParaRPr lang="en-US" sz="2000" dirty="0" smtClean="0">
              <a:latin typeface="Arial"/>
            </a:endParaRPr>
          </a:p>
          <a:p>
            <a:endParaRPr lang="en-US" sz="2000" dirty="0" smtClean="0">
              <a:latin typeface="Arial"/>
            </a:endParaRPr>
          </a:p>
          <a:p>
            <a:r>
              <a:rPr lang="en-US" sz="2000" dirty="0" smtClean="0">
                <a:latin typeface="Arial"/>
              </a:rPr>
              <a:t>You need to construct a list of mutually </a:t>
            </a:r>
            <a:r>
              <a:rPr lang="en-US" sz="2000" dirty="0">
                <a:latin typeface="Arial"/>
              </a:rPr>
              <a:t>exclusive and exhaustive </a:t>
            </a:r>
            <a:r>
              <a:rPr lang="en-US" sz="2000" dirty="0" smtClean="0">
                <a:latin typeface="Arial"/>
              </a:rPr>
              <a:t>categories to use </a:t>
            </a:r>
            <a:r>
              <a:rPr lang="en-US" sz="2000" dirty="0">
                <a:latin typeface="Arial"/>
              </a:rPr>
              <a:t>classification</a:t>
            </a:r>
            <a:r>
              <a:rPr lang="en-US" sz="2000" dirty="0" smtClean="0">
                <a:latin typeface="Arial"/>
              </a:rPr>
              <a:t>. Other is okay… but, it helps to have that as a small percentage.</a:t>
            </a:r>
            <a:r>
              <a:rPr lang="en-US" sz="2000" baseline="0" dirty="0" smtClean="0">
                <a:latin typeface="Arial"/>
              </a:rPr>
              <a:t> </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777240" y="4613400"/>
            <a:ext cx="6217560" cy="5445000"/>
          </a:xfrm>
          <a:prstGeom prst="rect">
            <a:avLst/>
          </a:prstGeom>
        </p:spPr>
        <p:txBody>
          <a:bodyPr lIns="0" tIns="0" rIns="0" bIns="0"/>
          <a:lstStyle/>
          <a:p>
            <a:r>
              <a:rPr lang="en-US" sz="2000">
                <a:solidFill>
                  <a:srgbClr val="000000"/>
                </a:solidFill>
                <a:latin typeface="Arial"/>
                <a:ea typeface="Droid Sans Fallback"/>
              </a:rPr>
              <a:t>You first need to hand-code a set of your documents into mutually exclusive and exhaustive categories. Now you have a coded set, and a non-coded set, which you would like to classify into your categories.</a:t>
            </a:r>
            <a:endParaRPr/>
          </a:p>
          <a:p>
            <a:endParaRPr/>
          </a:p>
          <a:p>
            <a:r>
              <a:rPr lang="en-US" sz="2000">
                <a:solidFill>
                  <a:srgbClr val="000000"/>
                </a:solidFill>
                <a:latin typeface="Arial"/>
                <a:ea typeface="Droid Sans Fallback"/>
              </a:rPr>
              <a:t>ReadMe:  If used properly, ReadMe will report, normally within sampling error of the truth, the proportion of documents within each of the given categories among those not hand coded. ReadMe computes quantities of interest to the scientific community based on the distribution within categories but does so by skipping the more error prone intermediate step of classifing individual documents. Other procedures are also included to make processing text easy.</a:t>
            </a:r>
            <a:endParaRPr/>
          </a:p>
          <a:p>
            <a:endParaRPr/>
          </a:p>
          <a:p>
            <a:r>
              <a:rPr lang="en-US" sz="2000">
                <a:solidFill>
                  <a:srgbClr val="000000"/>
                </a:solidFill>
                <a:latin typeface="Arial"/>
                <a:ea typeface="Droid Sans Fallback"/>
              </a:rPr>
              <a:t>Or, R: RtextTools, which classifies individual documents.</a:t>
            </a:r>
            <a:endParaRPr/>
          </a:p>
          <a:p>
            <a:r>
              <a:rPr lang="en-US" sz="2000">
                <a:solidFill>
                  <a:srgbClr val="000000"/>
                </a:solidFill>
                <a:latin typeface="Arial"/>
                <a:ea typeface="Droid Sans Fallback"/>
              </a:rPr>
              <a:t>Move to example, then end of day 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pPr lvl="1">
              <a:buSzPct val="75000"/>
            </a:pPr>
            <a:r>
              <a:rPr lang="en-US" dirty="0" smtClean="0"/>
              <a:t>Precision</a:t>
            </a:r>
            <a:r>
              <a:rPr lang="en-US" baseline="0" dirty="0" smtClean="0"/>
              <a:t> = </a:t>
            </a:r>
            <a:r>
              <a:rPr lang="en-US" sz="2800" dirty="0" smtClean="0">
                <a:solidFill>
                  <a:srgbClr val="6600CC"/>
                </a:solidFill>
                <a:latin typeface="+mn-lt"/>
              </a:rPr>
              <a:t>how many false positives did your algorithm avoid?</a:t>
            </a:r>
          </a:p>
          <a:p>
            <a:pPr>
              <a:buSzPct val="45000"/>
              <a:buFont typeface="StarSymbol"/>
              <a:buChar char=""/>
            </a:pPr>
            <a:endParaRPr lang="en-US" dirty="0" smtClean="0"/>
          </a:p>
          <a:p>
            <a:endParaRPr lang="en-US" dirty="0" smtClean="0"/>
          </a:p>
          <a:p>
            <a:r>
              <a:rPr lang="en-US" dirty="0" smtClean="0"/>
              <a:t>Recall=</a:t>
            </a:r>
            <a:r>
              <a:rPr lang="en-US" baseline="0" dirty="0" smtClean="0"/>
              <a:t> </a:t>
            </a:r>
            <a:r>
              <a:rPr lang="en-US" sz="1200" dirty="0" smtClean="0">
                <a:solidFill>
                  <a:srgbClr val="009933"/>
                </a:solidFill>
                <a:latin typeface="+mn-lt"/>
              </a:rPr>
              <a:t>how many false negatives did your algorithm avoid?</a:t>
            </a:r>
          </a:p>
          <a:p>
            <a:endParaRPr lang="en-US" sz="1200" dirty="0" smtClean="0">
              <a:solidFill>
                <a:srgbClr val="009933"/>
              </a:solidFill>
              <a:latin typeface="+mn-lt"/>
            </a:endParaRPr>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2800" dirty="0" smtClean="0"/>
          </a:p>
          <a:p>
            <a:pPr marL="0" marR="0" lvl="1" indent="0" algn="l" defTabSz="457152" rtl="0" eaLnBrk="1" fontAlgn="auto" latinLnBrk="0" hangingPunct="1">
              <a:lnSpc>
                <a:spcPct val="100000"/>
              </a:lnSpc>
              <a:spcBef>
                <a:spcPts val="0"/>
              </a:spcBef>
              <a:spcAft>
                <a:spcPts val="0"/>
              </a:spcAft>
              <a:buClrTx/>
              <a:buSzTx/>
              <a:buFontTx/>
              <a:buNone/>
              <a:tabLst/>
              <a:defRPr/>
            </a:pPr>
            <a:endParaRPr lang="en-US" sz="2800" dirty="0" smtClean="0"/>
          </a:p>
          <a:p>
            <a:pPr marL="0" marR="0" lvl="1" indent="0" algn="l" defTabSz="457152" rtl="0" eaLnBrk="1" fontAlgn="auto" latinLnBrk="0" hangingPunct="1">
              <a:lnSpc>
                <a:spcPct val="100000"/>
              </a:lnSpc>
              <a:spcBef>
                <a:spcPts val="0"/>
              </a:spcBef>
              <a:spcAft>
                <a:spcPts val="0"/>
              </a:spcAft>
              <a:buClrTx/>
              <a:buSzTx/>
              <a:buFontTx/>
              <a:buNone/>
              <a:tabLst/>
              <a:defRPr/>
            </a:pPr>
            <a:r>
              <a:rPr lang="en-US" sz="3600" dirty="0" smtClean="0">
                <a:solidFill>
                  <a:srgbClr val="FF0000"/>
                </a:solidFill>
              </a:rPr>
              <a:t>its precision is 20/30 = 2/3 while its recall is 20/60 = 1/3.</a:t>
            </a: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16</a:t>
            </a:fld>
            <a:endParaRPr lang="en-US"/>
          </a:p>
        </p:txBody>
      </p:sp>
    </p:spTree>
    <p:extLst>
      <p:ext uri="{BB962C8B-B14F-4D97-AF65-F5344CB8AC3E}">
        <p14:creationId xmlns:p14="http://schemas.microsoft.com/office/powerpoint/2010/main" val="420832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77240" y="4777560"/>
            <a:ext cx="6217560" cy="4525920"/>
          </a:xfrm>
          <a:prstGeom prst="rect">
            <a:avLst/>
          </a:prstGeom>
        </p:spPr>
        <p:txBody>
          <a:bodyPr lIns="0" tIns="0" rIns="0" bIns="0"/>
          <a:lstStyle/>
          <a:p>
            <a:r>
              <a:rPr lang="en-US" sz="2000">
                <a:solidFill>
                  <a:srgbClr val="000000"/>
                </a:solidFill>
                <a:latin typeface="Arial"/>
                <a:ea typeface="Droid Sans Fallback"/>
              </a:rPr>
              <a:t>If you are not looking for particular categories or themes, there are ways to inductively explore text. These are fully automated methods. These use a “bag-of-words” approach. The order of the words do not matter, it's just the presence and sometimes co-presence of words within a document that matters. This seems like an extreme assumption, but it turns out if you're looking for themes or topics within a text, this is the best way to do so. Using “bi-grams” or “tri-grams” does not actually add much information.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871880"/>
          </a:xfrm>
          <a:prstGeom prst="rect">
            <a:avLst/>
          </a:prstGeom>
        </p:spPr>
        <p:txBody>
          <a:bodyPr lIns="0" tIns="0" rIns="0" bIns="0"/>
          <a:lstStyle/>
          <a:p>
            <a:r>
              <a:rPr lang="en-US" sz="2000" dirty="0">
                <a:latin typeface="Arial"/>
              </a:rPr>
              <a:t>Pre-processing: common but optional steps (many of the qualitative choices you will have to make to do automated text analysis)</a:t>
            </a:r>
            <a:endParaRPr dirty="0"/>
          </a:p>
          <a:p>
            <a:r>
              <a:rPr lang="en-US" sz="2000" dirty="0">
                <a:latin typeface="Arial"/>
              </a:rPr>
              <a:t>	-Remove capitalization</a:t>
            </a:r>
            <a:endParaRPr dirty="0"/>
          </a:p>
          <a:p>
            <a:r>
              <a:rPr lang="en-US" sz="2000" dirty="0">
                <a:latin typeface="Arial"/>
              </a:rPr>
              <a:t>	-Remove punctuation and numbers</a:t>
            </a:r>
            <a:endParaRPr dirty="0"/>
          </a:p>
          <a:p>
            <a:r>
              <a:rPr lang="en-US" sz="2000" dirty="0">
                <a:latin typeface="Arial"/>
              </a:rPr>
              <a:t>	-Remove stop-words (words that carry little meaning, like it, the, a)</a:t>
            </a:r>
            <a:endParaRPr dirty="0"/>
          </a:p>
          <a:p>
            <a:r>
              <a:rPr lang="en-US" sz="2000" dirty="0">
                <a:latin typeface="Arial"/>
              </a:rPr>
              <a:t>	-Stem words</a:t>
            </a:r>
            <a:endParaRPr dirty="0"/>
          </a:p>
          <a:p>
            <a:r>
              <a:rPr lang="en-US" sz="2000" dirty="0">
                <a:latin typeface="Arial"/>
              </a:rPr>
              <a:t>		Stemming words is a way to reduce the number of words in your corpus. It combines similar words into one “stem”, similar to reducing words to their root. So machine and machines would count as the same stem. You might not always want to do this. For example, I have a colleague studying the Makers movement. In her case, Make is significantly different from Makers, so she would want to keep them separate.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777240" y="4777560"/>
            <a:ext cx="6217560" cy="4525920"/>
          </a:xfrm>
          <a:prstGeom prst="rect">
            <a:avLst/>
          </a:prstGeom>
        </p:spPr>
        <p:txBody>
          <a:bodyPr lIns="0" tIns="0" rIns="0" bIns="0"/>
          <a:lstStyle/>
          <a:p>
            <a:r>
              <a:rPr lang="en-US" sz="2000" dirty="0">
                <a:solidFill>
                  <a:srgbClr val="000000"/>
                </a:solidFill>
                <a:latin typeface="Arial"/>
                <a:ea typeface="Droid Sans Fallback"/>
              </a:rPr>
              <a:t>After you do this, produce a document-term matrix. Rows are documents, columns are terms, and the cells are the frequency of each term per document. From here, you can do a number of calculations</a:t>
            </a:r>
            <a:r>
              <a:rPr lang="en-US" sz="2000" dirty="0" smtClean="0">
                <a:solidFill>
                  <a:srgbClr val="000000"/>
                </a:solidFill>
                <a:latin typeface="Arial"/>
                <a:ea typeface="Droid Sans Fallback"/>
              </a:rPr>
              <a:t>.</a:t>
            </a:r>
          </a:p>
          <a:p>
            <a:endParaRPr lang="en-US" sz="2000" dirty="0" smtClean="0">
              <a:solidFill>
                <a:srgbClr val="000000"/>
              </a:solidFill>
              <a:latin typeface="Arial"/>
            </a:endParaRPr>
          </a:p>
          <a:p>
            <a:r>
              <a:rPr lang="en-US" sz="2000" dirty="0" smtClean="0">
                <a:solidFill>
                  <a:srgbClr val="000000"/>
                </a:solidFill>
                <a:latin typeface="Arial"/>
              </a:rPr>
              <a:t>Documents =</a:t>
            </a:r>
            <a:r>
              <a:rPr lang="en-US" sz="2000" baseline="0" dirty="0" smtClean="0">
                <a:solidFill>
                  <a:srgbClr val="000000"/>
                </a:solidFill>
                <a:latin typeface="Arial"/>
              </a:rPr>
              <a:t> rows</a:t>
            </a:r>
          </a:p>
          <a:p>
            <a:endParaRPr lang="en-US" sz="2000" baseline="0" dirty="0" smtClean="0">
              <a:solidFill>
                <a:srgbClr val="000000"/>
              </a:solidFill>
              <a:latin typeface="Arial"/>
            </a:endParaRPr>
          </a:p>
          <a:p>
            <a:r>
              <a:rPr lang="en-US" sz="2000" baseline="0" dirty="0" smtClean="0">
                <a:solidFill>
                  <a:srgbClr val="000000"/>
                </a:solidFill>
                <a:latin typeface="Arial"/>
              </a:rPr>
              <a:t>Terms = columns</a:t>
            </a:r>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For the tea party, you’d use TF-IDF – the same intuition</a:t>
            </a:r>
            <a:r>
              <a:rPr lang="en-US" baseline="0" dirty="0" smtClean="0"/>
              <a:t> but instead of using difference of proportions between two corpora/documents, you compare the frequency of a term for one corpus given all the words in the corpus to the frequency of the term in other corpora given all their words.</a:t>
            </a: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22</a:t>
            </a:fld>
            <a:endParaRPr lang="en-US"/>
          </a:p>
        </p:txBody>
      </p:sp>
    </p:spTree>
    <p:extLst>
      <p:ext uri="{BB962C8B-B14F-4D97-AF65-F5344CB8AC3E}">
        <p14:creationId xmlns:p14="http://schemas.microsoft.com/office/powerpoint/2010/main" val="196298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From</a:t>
            </a:r>
            <a:r>
              <a:rPr lang="en-US" baseline="0" dirty="0" smtClean="0"/>
              <a:t> </a:t>
            </a:r>
            <a:r>
              <a:rPr lang="en-US" baseline="0" dirty="0" err="1" smtClean="0"/>
              <a:t>Geomblog</a:t>
            </a:r>
            <a:r>
              <a:rPr lang="en-US" baseline="0" dirty="0" smtClean="0"/>
              <a:t>: “</a:t>
            </a:r>
            <a:r>
              <a:rPr lang="en-US" sz="1200" b="0" i="0" kern="1200" dirty="0" smtClean="0">
                <a:solidFill>
                  <a:schemeClr val="tx1"/>
                </a:solidFill>
                <a:effectLst/>
                <a:latin typeface="+mn-lt"/>
                <a:ea typeface="+mn-ea"/>
                <a:cs typeface="+mn-cs"/>
              </a:rPr>
              <a:t>Once you think of documents as bags of "terms", you need a way of weighting these terms in a way that allows "similar" documents to have a similar set of weights. Term frequency (TF) is one way of doing this: weight a term with a number proportional to how often it appears. This makes some sense; a document about soccer might use the word 'football' or 'soccer' fairly often, as compared with a document on cricket.”</a:t>
            </a:r>
            <a:r>
              <a:rPr lang="en-US" dirty="0" smtClean="0"/>
              <a:t/>
            </a:r>
            <a:br>
              <a:rPr lang="en-US" dirty="0" smtClean="0"/>
            </a:br>
            <a:r>
              <a:rPr lang="en-US" dirty="0" smtClean="0"/>
              <a:t/>
            </a:r>
            <a:br>
              <a:rPr lang="en-US" dirty="0" smtClean="0"/>
            </a:br>
            <a:r>
              <a:rPr lang="en-US" dirty="0" smtClean="0"/>
              <a:t>“</a:t>
            </a:r>
            <a:r>
              <a:rPr lang="en-US" sz="1200" b="0" i="0" kern="1200" dirty="0" smtClean="0">
                <a:solidFill>
                  <a:schemeClr val="tx1"/>
                </a:solidFill>
                <a:effectLst/>
                <a:latin typeface="+mn-lt"/>
                <a:ea typeface="+mn-ea"/>
                <a:cs typeface="+mn-cs"/>
              </a:rPr>
              <a:t>However, words like 'a', 'an' and 'the' also appear very often in a document. How does one prevent these terms from washing away any semantic context one might have ? One idea is to weight the term frequency by something called 'Inverse Document Frequency' (IDF). For a given collection of documents, count in how many documents a fixed term appears. This number is the term's document frequency. Clearly, a term that appears in all documents can't be a useful distinguisher of a document and so the larger this number is, the less relevant the term. Therefore, by multiplying the term frequency by a function inversely related to the document frequency (if p is the fraction of documents a term appears in, the IDF is often set equal to log(1/p)), you get a more accurate estimate of the importance of the term.”</a:t>
            </a: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24</a:t>
            </a:fld>
            <a:endParaRPr lang="en-US"/>
          </a:p>
        </p:txBody>
      </p:sp>
    </p:spTree>
    <p:extLst>
      <p:ext uri="{BB962C8B-B14F-4D97-AF65-F5344CB8AC3E}">
        <p14:creationId xmlns:p14="http://schemas.microsoft.com/office/powerpoint/2010/main" val="3034159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Lovelace Medal is presented by the British Computer Society to individuals who have made a contribution which is of major significance in the advancement of Information Systems or which adds significantly to the understanding of Information Systems. The Lovelace Medal and associated lecture are named in memory of Ada Lovelace, who was an inspiration to the computer pioneer Charles Babbage.</a:t>
            </a:r>
          </a:p>
          <a:p>
            <a:endParaRPr lang="en-US" dirty="0" smtClean="0"/>
          </a:p>
          <a:p>
            <a:r>
              <a:rPr lang="en-US" dirty="0" smtClean="0"/>
              <a:t>The ACM have named Karen </a:t>
            </a:r>
            <a:r>
              <a:rPr lang="en-US" dirty="0" err="1" smtClean="0"/>
              <a:t>Spärck</a:t>
            </a:r>
            <a:r>
              <a:rPr lang="en-US" dirty="0" smtClean="0"/>
              <a:t> Jones the 2007 ACM Athena Lecturer. Athena Awards celebrate women researchers who have made fundamental contributions to Computer Science. The Athena Award is given by ACM-W, the ACM Committee on Women, to nominees from ACM Special Interest Groups, in this case from ACM SIGIR.</a:t>
            </a:r>
          </a:p>
          <a:p>
            <a:endParaRPr lang="en-US" dirty="0" smtClean="0"/>
          </a:p>
          <a:p>
            <a:r>
              <a:rPr lang="en-US" dirty="0" smtClean="0"/>
              <a:t>The ACM – AAAI Allen Newell Award, sponsored by the Association for Computing Machinery in conjunction with the Association for the Advancement of Artificial Intelligence, was established to </a:t>
            </a:r>
            <a:r>
              <a:rPr lang="en-US" dirty="0" err="1" smtClean="0"/>
              <a:t>honour</a:t>
            </a:r>
            <a:r>
              <a:rPr lang="en-US" dirty="0" smtClean="0"/>
              <a:t> the memory and achievements of Allen Newell. The award is presented to an individual selected for career contributions that have breadth within Computer Science, or that bridge Computer Science and other disciplines.</a:t>
            </a:r>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25</a:t>
            </a:fld>
            <a:endParaRPr lang="en-US"/>
          </a:p>
        </p:txBody>
      </p:sp>
    </p:spTree>
    <p:extLst>
      <p:ext uri="{BB962C8B-B14F-4D97-AF65-F5344CB8AC3E}">
        <p14:creationId xmlns:p14="http://schemas.microsoft.com/office/powerpoint/2010/main" val="233957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77240" y="4777560"/>
            <a:ext cx="6217560" cy="4525920"/>
          </a:xfrm>
          <a:prstGeom prst="rect">
            <a:avLst/>
          </a:prstGeom>
        </p:spPr>
        <p:txBody>
          <a:bodyPr lIns="0" tIns="0" rIns="0" bIns="0"/>
          <a:lstStyle/>
          <a:p>
            <a:r>
              <a:rPr lang="en-US" sz="2000" dirty="0" smtClean="0">
                <a:latin typeface="Arial"/>
              </a:rPr>
              <a:t>HUNDREDS of algorithms!  No “right” answers!  The upside?!</a:t>
            </a:r>
            <a:r>
              <a:rPr lang="en-US" sz="2000" baseline="0" dirty="0" smtClean="0">
                <a:latin typeface="Arial"/>
              </a:rPr>
              <a:t>  No “wrong” answers either!   :D</a:t>
            </a:r>
            <a:endParaRPr lang="en-US" sz="2000" dirty="0" smtClean="0">
              <a:latin typeface="Arial"/>
            </a:endParaRPr>
          </a:p>
          <a:p>
            <a:endParaRPr lang="en-US" sz="2000" dirty="0" smtClean="0">
              <a:latin typeface="Arial"/>
            </a:endParaRPr>
          </a:p>
          <a:p>
            <a:r>
              <a:rPr lang="en-US" sz="2000" dirty="0" smtClean="0">
                <a:latin typeface="Arial"/>
              </a:rPr>
              <a:t>This </a:t>
            </a:r>
            <a:r>
              <a:rPr lang="en-US" sz="2000" dirty="0">
                <a:latin typeface="Arial"/>
              </a:rPr>
              <a:t>is a way of reducing complicated text. </a:t>
            </a:r>
            <a:r>
              <a:rPr lang="en-US" sz="1200" dirty="0">
                <a:latin typeface="Arial"/>
                <a:ea typeface="Times New Roman"/>
              </a:rPr>
              <a:t>Computer-assisted methods of text analysis seek to reduce a collection of texts, called a corpus, to its underlying structure. These methods are similar in intuition to more commonly known quantitative methods such as multiple correspondence analysis (MCA), factor analysis, and multi-dimensional scaling (MDS). </a:t>
            </a:r>
            <a:endParaRPr dirty="0"/>
          </a:p>
          <a:p>
            <a:r>
              <a:rPr lang="en-US" sz="2000" dirty="0">
                <a:latin typeface="Arial"/>
              </a:rPr>
              <a:t>	In text analysis individual data points (</a:t>
            </a:r>
            <a:r>
              <a:rPr lang="en-US" sz="2000" dirty="0">
                <a:latin typeface="Liberation Serif;Times New Roman"/>
              </a:rPr>
              <a:t>à</a:t>
            </a:r>
            <a:r>
              <a:rPr lang="en-US" sz="2000" dirty="0">
                <a:latin typeface="Arial"/>
              </a:rPr>
              <a:t> la MDS and MCA), or variables ( </a:t>
            </a:r>
            <a:r>
              <a:rPr lang="en-US" sz="2000" dirty="0">
                <a:latin typeface="Liberation Serif;Times New Roman"/>
              </a:rPr>
              <a:t>à</a:t>
            </a:r>
            <a:r>
              <a:rPr lang="en-US" sz="2000" dirty="0">
                <a:latin typeface="Arial"/>
              </a:rPr>
              <a:t> la PCA and factor analysis) are words. </a:t>
            </a:r>
            <a:r>
              <a:rPr lang="en-US" sz="1200" dirty="0">
                <a:latin typeface="Arial"/>
                <a:ea typeface="Times New Roman"/>
              </a:rPr>
              <a:t>Different algorithms and mathematical operations reduce the large and complicated “dataset” (the corpus) to groups of “data points” or “variables” (words) that, when interpreted, can indicate the underlying structure of a text. Just as MCA and MDS use statistical and visual methods to reveal groupings of variables or data points that are impossible for a researcher to identify, automated text analysis approaches reveal latent categories, or groupings of words, within texts. These categories can suggest the underlying structure of diverse or seemingly unconnected texts.</a:t>
            </a:r>
            <a:endParaRPr dirty="0"/>
          </a:p>
          <a:p>
            <a:endParaRPr dirty="0"/>
          </a:p>
          <a:p>
            <a:r>
              <a:rPr lang="en-US" sz="1200" dirty="0">
                <a:latin typeface="Arial"/>
                <a:ea typeface="Times New Roman"/>
              </a:rPr>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Text is a source of data</a:t>
            </a:r>
            <a:endParaRPr/>
          </a:p>
          <a:p>
            <a:r>
              <a:rPr lang="en-US" sz="2000">
                <a:latin typeface="Arial"/>
              </a:rPr>
              <a:t>	-Newspapers, political speeches, advertisements,diaries, facebook posts, tweets, interview transcripts, field notes, open ended survey questions. Text is everywhere. It is language, it is culture, it is a record of events, record of opinions, description of people. </a:t>
            </a:r>
            <a:endParaRPr/>
          </a:p>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77240" y="4777560"/>
            <a:ext cx="6217560" cy="4525920"/>
          </a:xfrm>
          <a:prstGeom prst="rect">
            <a:avLst/>
          </a:prstGeom>
        </p:spPr>
        <p:txBody>
          <a:bodyPr lIns="0" tIns="0" rIns="0" bIns="0"/>
          <a:lstStyle/>
          <a:p>
            <a:r>
              <a:rPr lang="en-US" sz="1200" dirty="0">
                <a:latin typeface="Arial"/>
                <a:ea typeface="Times New Roman"/>
              </a:rPr>
              <a:t>If you think each of your documents have just one topic or theme, as if often the case with shorter documents like tweets or press releases, then you want to do clustering.</a:t>
            </a:r>
            <a:endParaRPr dirty="0"/>
          </a:p>
          <a:p>
            <a:r>
              <a:rPr lang="en-US" sz="1200" dirty="0">
                <a:latin typeface="Arial"/>
                <a:ea typeface="Times New Roman"/>
              </a:rPr>
              <a:t>	Examples of clusters. Look at the words, or the content of documents in those clusters, to figure out what each cluster is</a:t>
            </a:r>
            <a:r>
              <a:rPr lang="en-US" sz="1200" dirty="0" smtClean="0">
                <a:latin typeface="Arial"/>
                <a:ea typeface="Times New Roman"/>
              </a:rPr>
              <a:t>. Here, documents</a:t>
            </a:r>
            <a:r>
              <a:rPr lang="en-US" sz="1200" baseline="0" dirty="0" smtClean="0">
                <a:latin typeface="Arial"/>
                <a:ea typeface="Times New Roman"/>
              </a:rPr>
              <a:t> get clustered. </a:t>
            </a:r>
          </a:p>
          <a:p>
            <a:endParaRPr dirty="0"/>
          </a:p>
          <a:p>
            <a:pPr>
              <a:lnSpc>
                <a:spcPct val="100000"/>
              </a:lnSpc>
            </a:pPr>
            <a:r>
              <a:rPr lang="en-US" sz="1200" dirty="0">
                <a:latin typeface="Arial"/>
                <a:ea typeface="Times New Roman"/>
              </a:rPr>
              <a:t>*You choose the number of clusters, it starts with a random center for each cluster. If the number of clusters is bad, or the random start is bad, your clusters will be poor. Do each number of clusters a few times, and ALWAYS VALIDATE YOUR CLUSTERS USING </a:t>
            </a:r>
            <a:r>
              <a:rPr lang="en-US" sz="1200" dirty="0" smtClean="0">
                <a:latin typeface="Arial"/>
                <a:ea typeface="Times New Roman"/>
              </a:rPr>
              <a:t>SOME </a:t>
            </a:r>
            <a:r>
              <a:rPr lang="en-US" sz="1200" dirty="0">
                <a:latin typeface="Arial"/>
                <a:ea typeface="Times New Roman"/>
              </a:rPr>
              <a:t>OTHER METHOD!</a:t>
            </a:r>
            <a:endParaRPr dirty="0"/>
          </a:p>
          <a:p>
            <a:endParaRPr dirty="0"/>
          </a:p>
          <a:p>
            <a:r>
              <a:rPr lang="en-US" sz="1200" dirty="0">
                <a:latin typeface="Arial"/>
                <a:ea typeface="Times New Roman"/>
              </a:rPr>
              <a:t>	If you want to allow many topics per document, then do topic modeling.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777240" y="4777560"/>
            <a:ext cx="6217560" cy="5029560"/>
          </a:xfrm>
          <a:prstGeom prst="rect">
            <a:avLst/>
          </a:prstGeom>
        </p:spPr>
        <p:txBody>
          <a:bodyPr lIns="0" tIns="0" rIns="0" bIns="0"/>
          <a:lstStyle/>
          <a:p>
            <a:r>
              <a:rPr lang="en-US" sz="1600" dirty="0">
                <a:latin typeface="Arial"/>
              </a:rPr>
              <a:t>Out of a document-term matrix you give a topic modeling algorithm the number of topics you want to find, and it give you two things:</a:t>
            </a:r>
            <a:endParaRPr dirty="0"/>
          </a:p>
          <a:p>
            <a:r>
              <a:rPr lang="en-US" sz="1600" dirty="0">
                <a:latin typeface="Arial"/>
              </a:rPr>
              <a:t>-A distribution of each topic over all of the words (every topic contains every word, at different weights)</a:t>
            </a:r>
            <a:endParaRPr dirty="0"/>
          </a:p>
          <a:p>
            <a:r>
              <a:rPr lang="en-US" sz="1600" dirty="0">
                <a:latin typeface="Arial"/>
              </a:rPr>
              <a:t>-A distribution of each document over all of the topics (every document “contains” every topic, at different weights) </a:t>
            </a:r>
            <a:endParaRPr dirty="0"/>
          </a:p>
          <a:p>
            <a:r>
              <a:rPr lang="en-US" sz="1600" dirty="0">
                <a:latin typeface="Arial"/>
              </a:rPr>
              <a:t>You can then look at how the topic weights per document change over time, or if they're different per category of interest.</a:t>
            </a:r>
            <a:endParaRPr dirty="0"/>
          </a:p>
          <a:p>
            <a:r>
              <a:rPr lang="en-US" sz="1600" dirty="0">
                <a:latin typeface="Arial"/>
              </a:rPr>
              <a:t>Again, you choose the number of topics, and it starts from a random distribution of topics. If either is bad, your output will be bad.</a:t>
            </a:r>
            <a:endParaRPr dirty="0"/>
          </a:p>
          <a:p>
            <a:endParaRPr dirty="0"/>
          </a:p>
          <a:p>
            <a:r>
              <a:rPr lang="en-US" sz="1600" dirty="0">
                <a:latin typeface="Arial"/>
              </a:rPr>
              <a:t>LDA is extremely sensitive to word choice. In model I ran it picked up a “car maintenance” topic. This is not because car maintenance was an important topic, self defense was probably more important. But because LDA is sensitive to word choice, unique words will more likely be grouped into a clear topic. Words for car maintenance are not typically used in everyday </a:t>
            </a:r>
            <a:r>
              <a:rPr lang="en-US" sz="1600" dirty="0" err="1">
                <a:latin typeface="Arial"/>
              </a:rPr>
              <a:t>langauge</a:t>
            </a:r>
            <a:r>
              <a:rPr lang="en-US" sz="1600" dirty="0">
                <a:latin typeface="Arial"/>
              </a:rPr>
              <a:t>. If I didn't know anything about the text I would have missed the self-defense topic, and though car maintenance was quite important. It's so important to validate your findings with topic modeling, and use some other method to do so.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777240" y="4777560"/>
            <a:ext cx="6217560" cy="4525920"/>
          </a:xfrm>
          <a:prstGeom prst="rect">
            <a:avLst/>
          </a:prstGeom>
        </p:spPr>
        <p:txBody>
          <a:bodyPr lIns="0" tIns="0" rIns="0" bIns="0"/>
          <a:lstStyle/>
          <a:p>
            <a:r>
              <a:rPr lang="en-US" sz="1600" dirty="0">
                <a:latin typeface="Arial"/>
              </a:rPr>
              <a:t>Most common algorithm: LDA</a:t>
            </a:r>
            <a:endParaRPr dirty="0"/>
          </a:p>
          <a:p>
            <a:endParaRPr dirty="0"/>
          </a:p>
          <a:p>
            <a:r>
              <a:rPr lang="en-US" sz="1600" dirty="0">
                <a:latin typeface="Arial"/>
              </a:rPr>
              <a:t>--Assumes that documents are “structured” from an unknown number of topics. You want to identify the topics from which a document is structured, reverse engineer the document into topics.</a:t>
            </a:r>
            <a:endParaRPr dirty="0"/>
          </a:p>
          <a:p>
            <a:r>
              <a:rPr lang="en-US" sz="1600" dirty="0">
                <a:latin typeface="Arial"/>
                <a:ea typeface="Times New Roman"/>
              </a:rPr>
              <a:t>	</a:t>
            </a:r>
            <a:endParaRPr dirty="0"/>
          </a:p>
          <a:p>
            <a:r>
              <a:rPr lang="en-US" sz="1600" dirty="0">
                <a:latin typeface="Arial"/>
              </a:rPr>
              <a:t>Out of a document-term matrix you give a topic modeling algorithm the number of topics you want to find, and it give you two things:</a:t>
            </a:r>
            <a:endParaRPr dirty="0"/>
          </a:p>
          <a:p>
            <a:r>
              <a:rPr lang="en-US" sz="1600" dirty="0">
                <a:latin typeface="Arial"/>
              </a:rPr>
              <a:t>-A distribution of each topic over all of the words (every topic contains every word, at different weights)</a:t>
            </a:r>
            <a:endParaRPr dirty="0"/>
          </a:p>
          <a:p>
            <a:r>
              <a:rPr lang="en-US" sz="1600" dirty="0">
                <a:latin typeface="Arial"/>
              </a:rPr>
              <a:t>-A distribution of each document over all of the topics (every document “contains” every topic, at different weights) </a:t>
            </a:r>
            <a:endParaRPr dirty="0"/>
          </a:p>
          <a:p>
            <a:endParaRPr dirty="0"/>
          </a:p>
          <a:p>
            <a:r>
              <a:rPr lang="en-US" sz="1600" dirty="0">
                <a:latin typeface="Arial"/>
              </a:rPr>
              <a:t>You can then look at how the topic weights per document change over time, or if they're different per category of interest.</a:t>
            </a:r>
            <a:endParaRPr dirty="0"/>
          </a:p>
          <a:p>
            <a:r>
              <a:rPr lang="en-US" sz="1600" dirty="0">
                <a:latin typeface="Arial"/>
              </a:rPr>
              <a:t>-Example from </a:t>
            </a:r>
            <a:r>
              <a:rPr lang="en-US" sz="1600" dirty="0" smtClean="0">
                <a:latin typeface="Arial"/>
              </a:rPr>
              <a:t>Laura’s work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777240" y="4777560"/>
            <a:ext cx="6217560" cy="4781160"/>
          </a:xfrm>
          <a:prstGeom prst="rect">
            <a:avLst/>
          </a:prstGeom>
        </p:spPr>
        <p:txBody>
          <a:bodyPr lIns="0" tIns="0" rIns="0" bIns="0"/>
          <a:lstStyle/>
          <a:p>
            <a:r>
              <a:rPr lang="en-US" sz="1050" dirty="0">
                <a:latin typeface="Arial"/>
              </a:rPr>
              <a:t>7. Topic modeling</a:t>
            </a:r>
            <a:endParaRPr dirty="0"/>
          </a:p>
          <a:p>
            <a:r>
              <a:rPr lang="en-US" sz="1050" dirty="0">
                <a:latin typeface="Arial"/>
              </a:rPr>
              <a:t>	People have a lot of misconceptions about topic modeling. What you should know:</a:t>
            </a:r>
            <a:endParaRPr dirty="0"/>
          </a:p>
          <a:p>
            <a:r>
              <a:rPr lang="en-US" sz="1050" dirty="0">
                <a:latin typeface="Arial"/>
              </a:rPr>
              <a:t>	What topic modeling can do</a:t>
            </a:r>
            <a:r>
              <a:rPr lang="en-US" sz="1050" dirty="0" smtClean="0">
                <a:latin typeface="Arial"/>
              </a:rPr>
              <a:t>:</a:t>
            </a:r>
          </a:p>
          <a:p>
            <a:endParaRPr lang="en-US" sz="1050" dirty="0" smtClean="0">
              <a:latin typeface="Arial"/>
            </a:endParaRPr>
          </a:p>
          <a:p>
            <a:r>
              <a:rPr lang="en-US" sz="1050" dirty="0" smtClean="0">
                <a:latin typeface="Arial"/>
              </a:rPr>
              <a:t>BE SURE TO NOTE</a:t>
            </a:r>
            <a:r>
              <a:rPr lang="en-US" sz="1050" baseline="0" dirty="0" smtClean="0">
                <a:latin typeface="Arial"/>
              </a:rPr>
              <a:t> THAT DOCS can be defined as sentences, paragraphs, etc.</a:t>
            </a:r>
          </a:p>
          <a:p>
            <a:endParaRPr dirty="0"/>
          </a:p>
          <a:p>
            <a:r>
              <a:rPr lang="en-US" sz="1050" dirty="0">
                <a:latin typeface="Arial"/>
                <a:ea typeface="Times New Roman"/>
              </a:rPr>
              <a:t>It allows categories to arise inductively from text, removing the need to artificially impose a structure on the text prior to analyzing the text itself.</a:t>
            </a:r>
            <a:endParaRPr dirty="0"/>
          </a:p>
          <a:p>
            <a:r>
              <a:rPr lang="en-US" sz="1050" dirty="0">
                <a:latin typeface="Arial"/>
                <a:ea typeface="Times New Roman"/>
              </a:rPr>
              <a:t>Similarly, it can be used to discover patterns across text, or categories within text, that you may not be considering or may not be immediately available to a human reader. Topic modeling should be used to uncover latent categories within text to advance our understanding of what the text means and what it says about the social world that created it. Often surprising but analytically useful categories may be revealed.</a:t>
            </a:r>
            <a:endParaRPr dirty="0"/>
          </a:p>
          <a:p>
            <a:r>
              <a:rPr lang="en-US" sz="1050" dirty="0">
                <a:latin typeface="Arial"/>
                <a:ea typeface="Times New Roman"/>
              </a:rPr>
              <a:t>It can deal with large and diverse corpuses that you as a researcher are struggling to make sense of.</a:t>
            </a:r>
            <a:endParaRPr dirty="0"/>
          </a:p>
          <a:p>
            <a:r>
              <a:rPr lang="en-US" sz="1050" dirty="0">
                <a:latin typeface="Arial"/>
              </a:rPr>
              <a:t>It can help identify key differences between the topics addressed in different texts, or can identify how topical focus changes over time.</a:t>
            </a:r>
            <a:endParaRPr dirty="0"/>
          </a:p>
          <a:p>
            <a:r>
              <a:rPr lang="en-US" sz="1050" dirty="0">
                <a:latin typeface="Arial"/>
              </a:rPr>
              <a:t>What topic modeling can not do:</a:t>
            </a:r>
            <a:endParaRPr dirty="0"/>
          </a:p>
          <a:p>
            <a:r>
              <a:rPr lang="en-US" sz="1050" dirty="0">
                <a:latin typeface="Arial"/>
                <a:ea typeface="Times New Roman"/>
              </a:rPr>
              <a:t>Topic modeling does not find the “one”, only, or “best” way to categorize text. There are hundreds of topic modeling algorithms each producing different word clusters, and within each algorithm varying the number of topics produces different word clusters, ultimately allowing close to infinite ways to categorize text. This method works if it reveals new or productive patterns in the text that will help you understand the phenomenon of interest, not by objectively or definitively categorizing text.</a:t>
            </a:r>
            <a:endParaRPr dirty="0"/>
          </a:p>
          <a:p>
            <a:r>
              <a:rPr lang="en-US" sz="1050" dirty="0">
                <a:latin typeface="Arial"/>
                <a:ea typeface="Times New Roman"/>
              </a:rPr>
              <a:t>It does not work if you already have categories in mind. To use an empirical example, in his recent article published in Mobilization, Alex Hanna analyzed whether posts on a political Facebook group wall dealt specifically with different types of mobilization efforts (“Computer-Aided Content Analysis of Digitally Enabled Movements” 18(4): 367-388, 2013). Because he had specific categories in mind topic modeling would have been entirely unhelpful. Instead, he correctly chose a supervised machine learning approach where he had control of the categories into which texts were classified, allowing him to directly answer his question.</a:t>
            </a:r>
            <a:endParaRPr dirty="0"/>
          </a:p>
          <a:p>
            <a:r>
              <a:rPr lang="en-US" sz="1050" dirty="0">
                <a:latin typeface="Arial"/>
                <a:ea typeface="Times New Roman"/>
              </a:rPr>
              <a:t>It does not determine who does what to whom. If you’re interested in this type of question you’ll need a language model that does incorporate grammar.</a:t>
            </a:r>
            <a:endParaRPr dirty="0"/>
          </a:p>
          <a:p>
            <a:r>
              <a:rPr lang="en-US" sz="1050" dirty="0">
                <a:latin typeface="Arial"/>
                <a:ea typeface="Times New Roman"/>
              </a:rPr>
              <a:t>It does not reveal statistical differences between texts or categories. Other methods are needed to do this.</a:t>
            </a:r>
            <a:endParaRPr dirty="0"/>
          </a:p>
          <a:p>
            <a:r>
              <a:rPr lang="en-US" sz="1050" dirty="0">
                <a:latin typeface="Arial"/>
                <a:ea typeface="Times New Roman"/>
              </a:rPr>
              <a:t>It definitely will not magically help us understand the black box of culture. It’s science, not magic, and any science takes work.</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Pause to Interact:</a:t>
            </a:r>
            <a:r>
              <a:rPr lang="en-US" baseline="0" dirty="0" smtClean="0"/>
              <a:t> How would Laura use diff of proportions</a:t>
            </a: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37</a:t>
            </a:fld>
            <a:endParaRPr lang="en-US"/>
          </a:p>
        </p:txBody>
      </p:sp>
    </p:spTree>
    <p:extLst>
      <p:ext uri="{BB962C8B-B14F-4D97-AF65-F5344CB8AC3E}">
        <p14:creationId xmlns:p14="http://schemas.microsoft.com/office/powerpoint/2010/main" val="4085122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These are 12 of the 50 topics, still confusing. So I further aggregated these topics using the results from the difference of proportions analysis: concrete and abstract.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Start with many many</a:t>
            </a:r>
            <a:r>
              <a:rPr lang="en-US" baseline="0" dirty="0" smtClean="0"/>
              <a:t> topic and then researcher aggregates </a:t>
            </a: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40</a:t>
            </a:fld>
            <a:endParaRPr lang="en-US"/>
          </a:p>
        </p:txBody>
      </p:sp>
    </p:spTree>
    <p:extLst>
      <p:ext uri="{BB962C8B-B14F-4D97-AF65-F5344CB8AC3E}">
        <p14:creationId xmlns:p14="http://schemas.microsoft.com/office/powerpoint/2010/main" val="642096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42</a:t>
            </a:fld>
            <a:endParaRPr lang="en-US"/>
          </a:p>
        </p:txBody>
      </p:sp>
    </p:spTree>
    <p:extLst>
      <p:ext uri="{BB962C8B-B14F-4D97-AF65-F5344CB8AC3E}">
        <p14:creationId xmlns:p14="http://schemas.microsoft.com/office/powerpoint/2010/main" val="1781020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Your first decision, can I do automated text analysis? It requires digitized text. Second question, do I want to do deductive or inductive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182880" y="4609800"/>
            <a:ext cx="7406640" cy="6088680"/>
          </a:xfrm>
          <a:prstGeom prst="rect">
            <a:avLst/>
          </a:prstGeom>
        </p:spPr>
        <p:txBody>
          <a:bodyPr lIns="0" tIns="0" rIns="0" bIns="0"/>
          <a:lstStyle/>
          <a:p>
            <a:r>
              <a:rPr lang="en-US" sz="1000" dirty="0">
                <a:latin typeface="Arial"/>
              </a:rPr>
              <a:t>We thus must have a way to analyze text.</a:t>
            </a:r>
            <a:endParaRPr dirty="0"/>
          </a:p>
          <a:p>
            <a:r>
              <a:rPr lang="en-US" sz="1000" dirty="0">
                <a:latin typeface="Arial"/>
              </a:rPr>
              <a:t>Types of text analysis</a:t>
            </a:r>
            <a:endParaRPr dirty="0"/>
          </a:p>
          <a:p>
            <a:r>
              <a:rPr lang="en-US" sz="1000" dirty="0">
                <a:latin typeface="Arial"/>
              </a:rPr>
              <a:t>1. Humanists:</a:t>
            </a:r>
            <a:endParaRPr dirty="0"/>
          </a:p>
          <a:p>
            <a:r>
              <a:rPr lang="en-US" sz="1000" dirty="0">
                <a:latin typeface="Arial"/>
              </a:rPr>
              <a:t>-Qualitative, deep reading. Seek to answer the question, what does this text mean? What does it tell us about who produced it, and the society in which it was produced?</a:t>
            </a:r>
            <a:endParaRPr dirty="0"/>
          </a:p>
          <a:p>
            <a:r>
              <a:rPr lang="en-US" sz="1000" dirty="0">
                <a:latin typeface="Arial"/>
              </a:rPr>
              <a:t>	Pros: Provides context Some say it is the only way to extract </a:t>
            </a:r>
            <a:r>
              <a:rPr lang="en-US" sz="1000" i="1" dirty="0">
                <a:latin typeface="Arial"/>
              </a:rPr>
              <a:t>meaning</a:t>
            </a:r>
            <a:endParaRPr dirty="0"/>
          </a:p>
          <a:p>
            <a:r>
              <a:rPr lang="en-US" sz="1000" i="1" dirty="0">
                <a:latin typeface="Arial"/>
              </a:rPr>
              <a:t>	</a:t>
            </a:r>
            <a:r>
              <a:rPr lang="en-US" sz="1000" dirty="0">
                <a:latin typeface="Arial"/>
              </a:rPr>
              <a:t>Cons: Time consuming, Dependent on who is doing the reading, non reproducible? (Debates about this), Risk of confirmation bias, cherry picking quotes.</a:t>
            </a:r>
            <a:endParaRPr dirty="0"/>
          </a:p>
          <a:p>
            <a:r>
              <a:rPr lang="en-US" sz="1000" dirty="0">
                <a:latin typeface="Arial"/>
              </a:rPr>
              <a:t>Example: Obama is combining a critique of the American dream with an endorsement of the American dream. He is critiquing the idea that ambition is good, particularly if ambition includes material goods. But he is endorsing the American dream by claiming we should all work hard to realize our full potential. He is couching conservative ideas in liberal terms (poverty of ambition). It is a cunning political strategy.</a:t>
            </a:r>
            <a:endParaRPr dirty="0"/>
          </a:p>
          <a:p>
            <a:r>
              <a:rPr lang="en-US" sz="1000" dirty="0">
                <a:latin typeface="Arial"/>
              </a:rPr>
              <a:t>2. Some humanists, interpretive sociologists, some quantitative sociologists:</a:t>
            </a:r>
            <a:endParaRPr dirty="0"/>
          </a:p>
          <a:p>
            <a:r>
              <a:rPr lang="en-US" sz="1000" dirty="0">
                <a:latin typeface="Arial"/>
              </a:rPr>
              <a:t>-Coding categories. Usually hand coded, or training people to code. Come up with categories, code text in the categories, count occurrences and co-occurrences of categories. John Evans, instrumental and rational action, </a:t>
            </a:r>
            <a:r>
              <a:rPr lang="en-US" sz="1000" dirty="0" err="1">
                <a:latin typeface="Arial"/>
              </a:rPr>
              <a:t>Ferree</a:t>
            </a:r>
            <a:r>
              <a:rPr lang="en-US" sz="1000" dirty="0">
                <a:latin typeface="Arial"/>
              </a:rPr>
              <a:t>, abortion discourse between countries.</a:t>
            </a:r>
            <a:endParaRPr dirty="0"/>
          </a:p>
          <a:p>
            <a:r>
              <a:rPr lang="en-US" sz="1000" dirty="0">
                <a:latin typeface="Arial"/>
              </a:rPr>
              <a:t>	Pros: Does take into account context, attempts to capture meaning, but tries to guarantee you're not cherry picking quotes. Purpose to be more objective., Can identify patterns not </a:t>
            </a:r>
            <a:r>
              <a:rPr lang="en-US" sz="1000" dirty="0" err="1">
                <a:latin typeface="Arial"/>
              </a:rPr>
              <a:t>identifyable</a:t>
            </a:r>
            <a:r>
              <a:rPr lang="en-US" sz="1000" dirty="0">
                <a:latin typeface="Arial"/>
              </a:rPr>
              <a:t> but one human reading. Can process much larger amounts of text and reveal patterns across the text.</a:t>
            </a:r>
            <a:endParaRPr dirty="0"/>
          </a:p>
          <a:p>
            <a:r>
              <a:rPr lang="en-US" sz="1000" dirty="0">
                <a:latin typeface="Arial"/>
              </a:rPr>
              <a:t>	Cons: Coding can be ambiguous. It's difficult to get two people to code text in the same way, which questions the validity of the project of coding.</a:t>
            </a:r>
            <a:endParaRPr dirty="0"/>
          </a:p>
          <a:p>
            <a:r>
              <a:rPr lang="en-US" sz="1000" dirty="0">
                <a:latin typeface="Arial"/>
              </a:rPr>
              <a:t>Codes: anti material ambition, pro-working hard. Do these show up in other quotes, from other presidents?</a:t>
            </a:r>
            <a:endParaRPr dirty="0"/>
          </a:p>
          <a:p>
            <a:r>
              <a:rPr lang="en-US" sz="1000" dirty="0">
                <a:latin typeface="Arial"/>
              </a:rPr>
              <a:t>3. Political scientists/economists/quantitative sociologists:</a:t>
            </a:r>
            <a:endParaRPr dirty="0"/>
          </a:p>
          <a:p>
            <a:r>
              <a:rPr lang="en-US" sz="1000" dirty="0">
                <a:latin typeface="Arial"/>
              </a:rPr>
              <a:t>-Turn text into numbers, quantify text. Seek to draw variables out of text that can be used in quantitative analysis. Can be word counts, number of words, types of words (part of speech), subject-action-object (</a:t>
            </a:r>
            <a:r>
              <a:rPr lang="en-US" sz="1000" dirty="0" err="1">
                <a:latin typeface="Arial"/>
              </a:rPr>
              <a:t>Franzosi</a:t>
            </a:r>
            <a:r>
              <a:rPr lang="en-US" sz="1000" dirty="0">
                <a:latin typeface="Arial"/>
              </a:rPr>
              <a:t>)</a:t>
            </a:r>
            <a:endParaRPr dirty="0"/>
          </a:p>
          <a:p>
            <a:r>
              <a:rPr lang="en-US" sz="1000" dirty="0">
                <a:latin typeface="Arial"/>
              </a:rPr>
              <a:t>	Pros:  Does not rely on human interpretation, coding of categories. Researcher is not imposing codes onto the text.</a:t>
            </a:r>
            <a:endParaRPr dirty="0"/>
          </a:p>
          <a:p>
            <a:r>
              <a:rPr lang="en-US" sz="1000" dirty="0">
                <a:latin typeface="Arial"/>
              </a:rPr>
              <a:t>	Cons: Completely loses context. Word counts miss ambiguity in meaning, bank (river) and bank (money) will be counted the same. Misses the meaning of the text. Hard to understand what a pattern signifies. More verbs in one text, what does that mean? Do you count verbs, or </a:t>
            </a:r>
            <a:r>
              <a:rPr lang="en-US" sz="1000" dirty="0" err="1">
                <a:latin typeface="Arial"/>
              </a:rPr>
              <a:t>verbals</a:t>
            </a:r>
            <a:r>
              <a:rPr lang="en-US" sz="1000" dirty="0">
                <a:latin typeface="Arial"/>
              </a:rPr>
              <a:t>?</a:t>
            </a:r>
            <a:endParaRPr dirty="0"/>
          </a:p>
          <a:p>
            <a:r>
              <a:rPr lang="en-US" sz="1000" dirty="0">
                <a:latin typeface="Arial"/>
              </a:rPr>
              <a:t>There are </a:t>
            </a:r>
            <a:endParaRPr dirty="0"/>
          </a:p>
          <a:p>
            <a:r>
              <a:rPr lang="en-US" sz="1000" dirty="0">
                <a:latin typeface="Arial"/>
              </a:rPr>
              <a:t>-Categories or words? Words are slightly more straight forward, categories contain more information and more meaning.</a:t>
            </a:r>
            <a:endParaRPr dirty="0"/>
          </a:p>
          <a:p>
            <a:r>
              <a:rPr lang="en-US" sz="1000" dirty="0">
                <a:latin typeface="Arial"/>
              </a:rPr>
              <a:t>-Finally, any of this can be done deductively or inductively</a:t>
            </a:r>
            <a:endParaRPr dirty="0"/>
          </a:p>
          <a:p>
            <a:r>
              <a:rPr lang="en-US" sz="1000" dirty="0">
                <a:latin typeface="Arial"/>
              </a:rPr>
              <a:t>Test for particular patterns, see what patterns arise from the data itself.</a:t>
            </a:r>
            <a:endParaRPr dirty="0"/>
          </a:p>
          <a:p>
            <a:r>
              <a:rPr lang="en-US" sz="1000" dirty="0">
                <a:latin typeface="Arial"/>
              </a:rPr>
              <a:t>The technology to do all this is changing, and methods are changing along with it. Now, we have the ability to a wide range of techniques under the umbrella computer-assisted text analysis. This is what I will discuss. Understanding the debates about text analysis, and different methods, is critical before you can apply computer-assisted text analysis. This is a tool, not a method in itself, you must think carefully about what the text analysis is doing, and what conclusions you can draw from different techniques. This workshop will introduce you to a number of techniques, suggest what types of questions you can answer with different techniques, give you current best practices, and provide you with the tools to use these techniques in your own research by going through some examples.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-Important terms: </a:t>
            </a:r>
            <a:endParaRPr/>
          </a:p>
          <a:p>
            <a:r>
              <a:rPr lang="en-US" sz="2000">
                <a:latin typeface="Arial"/>
              </a:rPr>
              <a:t>Lexical: fancy name for word</a:t>
            </a:r>
            <a:endParaRPr/>
          </a:p>
          <a:p>
            <a:r>
              <a:rPr lang="en-US" sz="2000">
                <a:latin typeface="Arial"/>
              </a:rPr>
              <a:t>Corpus: collection of texts</a:t>
            </a:r>
            <a:endParaRPr/>
          </a:p>
          <a:p>
            <a:r>
              <a:rPr lang="en-US" sz="2000">
                <a:latin typeface="Arial"/>
              </a:rPr>
              <a:t>n-gram: a gram is a word, a uni-gram is one word, a bi-gram is two words,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Order these with your partner</a:t>
            </a:r>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8</a:t>
            </a:fld>
            <a:endParaRPr lang="en-US"/>
          </a:p>
        </p:txBody>
      </p:sp>
    </p:spTree>
    <p:extLst>
      <p:ext uri="{BB962C8B-B14F-4D97-AF65-F5344CB8AC3E}">
        <p14:creationId xmlns:p14="http://schemas.microsoft.com/office/powerpoint/2010/main" val="105614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54063"/>
            <a:ext cx="5029200" cy="3771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Grammar – SVO</a:t>
            </a:r>
          </a:p>
          <a:p>
            <a:r>
              <a:rPr lang="en-US" dirty="0" smtClean="0"/>
              <a:t>Proximity - </a:t>
            </a:r>
          </a:p>
          <a:p>
            <a:r>
              <a:rPr lang="en-US" dirty="0" smtClean="0"/>
              <a:t>Sameness – </a:t>
            </a:r>
          </a:p>
          <a:p>
            <a:r>
              <a:rPr lang="en-US" dirty="0" smtClean="0"/>
              <a:t>Difference across corpora</a:t>
            </a:r>
          </a:p>
          <a:p>
            <a:r>
              <a:rPr lang="en-US" dirty="0" smtClean="0"/>
              <a:t>     of phonemes/roots;</a:t>
            </a:r>
            <a:r>
              <a:rPr lang="en-US" baseline="0" dirty="0" smtClean="0"/>
              <a:t> words; N-grams</a:t>
            </a:r>
            <a:endParaRPr lang="en-US" dirty="0" smtClean="0"/>
          </a:p>
          <a:p>
            <a:r>
              <a:rPr lang="en-US" dirty="0" smtClean="0"/>
              <a:t>Fields in a survey or form</a:t>
            </a:r>
          </a:p>
          <a:p>
            <a:r>
              <a:rPr lang="en-US" dirty="0" smtClean="0"/>
              <a:t>Or maybe a by line</a:t>
            </a:r>
          </a:p>
          <a:p>
            <a:r>
              <a:rPr lang="en-US" dirty="0" smtClean="0"/>
              <a:t>A</a:t>
            </a:r>
            <a:r>
              <a:rPr lang="en-US" baseline="0" dirty="0" smtClean="0"/>
              <a:t> hashtag delimits a topic</a:t>
            </a:r>
          </a:p>
          <a:p>
            <a:r>
              <a:rPr lang="en-US" baseline="0" dirty="0" smtClean="0"/>
              <a:t>An @ symbol delimits a twitter account</a:t>
            </a:r>
            <a:endParaRPr lang="en-US" dirty="0" smtClean="0"/>
          </a:p>
          <a:p>
            <a:endParaRPr lang="en-US" dirty="0"/>
          </a:p>
        </p:txBody>
      </p:sp>
      <p:sp>
        <p:nvSpPr>
          <p:cNvPr id="4" name="Slide Number Placeholder 3"/>
          <p:cNvSpPr>
            <a:spLocks noGrp="1"/>
          </p:cNvSpPr>
          <p:nvPr>
            <p:ph type="sldNum" idx="10"/>
          </p:nvPr>
        </p:nvSpPr>
        <p:spPr/>
        <p:txBody>
          <a:bodyPr/>
          <a:lstStyle/>
          <a:p>
            <a:pPr algn="r"/>
            <a:fld id="{AD1A4FA8-6D35-4091-921E-324041A90DE8}" type="slidenum">
              <a:rPr lang="en-US" sz="1400" smtClean="0">
                <a:latin typeface="Times New Roman"/>
              </a:rPr>
              <a:t>9</a:t>
            </a:fld>
            <a:endParaRPr lang="en-US"/>
          </a:p>
        </p:txBody>
      </p:sp>
    </p:spTree>
    <p:extLst>
      <p:ext uri="{BB962C8B-B14F-4D97-AF65-F5344CB8AC3E}">
        <p14:creationId xmlns:p14="http://schemas.microsoft.com/office/powerpoint/2010/main" val="206159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777240" y="4777560"/>
            <a:ext cx="6217560" cy="5316120"/>
          </a:xfrm>
          <a:prstGeom prst="rect">
            <a:avLst/>
          </a:prstGeom>
        </p:spPr>
        <p:txBody>
          <a:bodyPr lIns="0" tIns="0" rIns="0" bIns="0"/>
          <a:lstStyle/>
          <a:p>
            <a:r>
              <a:rPr lang="en-US" sz="1600" dirty="0">
                <a:latin typeface="Arial"/>
              </a:rPr>
              <a:t>-Augment humans. </a:t>
            </a:r>
            <a:endParaRPr dirty="0"/>
          </a:p>
          <a:p>
            <a:r>
              <a:rPr lang="en-US" sz="1600" dirty="0">
                <a:latin typeface="Arial"/>
              </a:rPr>
              <a:t>	-Humans are slow, can only work limited hours, are expensive because they need to eat. Plus, they are people so you need to treat them well. Pay them well, don't over-work them, etc.</a:t>
            </a:r>
            <a:endParaRPr dirty="0"/>
          </a:p>
          <a:p>
            <a:r>
              <a:rPr lang="en-US" sz="1600" dirty="0">
                <a:latin typeface="Arial"/>
              </a:rPr>
              <a:t>		Computers are comparatively cheaper, they work 24 hours a day, you can abuse them. They can do things much faster and much more efficiently than humans.</a:t>
            </a:r>
            <a:endParaRPr dirty="0"/>
          </a:p>
          <a:p>
            <a:r>
              <a:rPr lang="en-US" sz="1600" dirty="0">
                <a:latin typeface="Arial"/>
              </a:rPr>
              <a:t>	-Humans are </a:t>
            </a:r>
            <a:r>
              <a:rPr lang="en-US" sz="1600" dirty="0" smtClean="0">
                <a:latin typeface="Arial"/>
              </a:rPr>
              <a:t>not as reliable</a:t>
            </a:r>
            <a:r>
              <a:rPr lang="en-US" sz="1600" dirty="0">
                <a:latin typeface="Arial"/>
              </a:rPr>
              <a:t>. It's remarkably difficult to get them to code text the same way as each other, they often won't code text the same way two different times.</a:t>
            </a:r>
            <a:endParaRPr dirty="0"/>
          </a:p>
          <a:p>
            <a:r>
              <a:rPr lang="en-US" sz="1600" dirty="0">
                <a:latin typeface="Arial"/>
              </a:rPr>
              <a:t>		You know exactly what computers are doing, with the same input they will do the exact same thing every time. It's easy to measure accuracy rates. With similar data accuracy will be the same. -Can write down procedure. If someone has your data, coding scheme, and method, they can exactly reproduce what you did. I want to emphasize: that doesn't mean its </a:t>
            </a:r>
            <a:r>
              <a:rPr lang="en-US" sz="1600" i="1" dirty="0">
                <a:latin typeface="Arial"/>
              </a:rPr>
              <a:t>valid</a:t>
            </a:r>
            <a:r>
              <a:rPr lang="en-US" sz="1600" dirty="0">
                <a:latin typeface="Arial"/>
              </a:rPr>
              <a:t>, but it is </a:t>
            </a:r>
            <a:r>
              <a:rPr lang="en-US" sz="1600" i="1" dirty="0">
                <a:latin typeface="Arial"/>
              </a:rPr>
              <a:t>reliable</a:t>
            </a:r>
            <a:r>
              <a:rPr lang="en-US" sz="1600" dirty="0">
                <a:latin typeface="Arial"/>
              </a:rPr>
              <a:t>. </a:t>
            </a:r>
            <a:endParaRPr dirty="0"/>
          </a:p>
          <a:p>
            <a:r>
              <a:rPr lang="en-US" sz="1600" dirty="0">
                <a:latin typeface="Arial"/>
              </a:rPr>
              <a:t>-Replace humans (at first)</a:t>
            </a:r>
            <a:endParaRPr dirty="0"/>
          </a:p>
          <a:p>
            <a:r>
              <a:rPr lang="en-US" sz="1600" dirty="0">
                <a:latin typeface="Arial"/>
              </a:rPr>
              <a:t>	Computers read differently than humans, thus they may be able to lead us to different ways of looking at text. Much more memory, can quickly match patterns, are not burdened by experience, emotion, bias. We can use this to our advantage.</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777240" y="4777560"/>
            <a:ext cx="6217560" cy="4525920"/>
          </a:xfrm>
          <a:prstGeom prst="rect">
            <a:avLst/>
          </a:prstGeom>
        </p:spPr>
        <p:txBody>
          <a:bodyPr lIns="0" tIns="0" rIns="0" bIns="0"/>
          <a:lstStyle/>
          <a:p>
            <a:r>
              <a:rPr lang="en-US" sz="1600" dirty="0">
                <a:latin typeface="Arial"/>
              </a:rPr>
              <a:t>3. Types of text-analysis we will go over in this workshop.</a:t>
            </a:r>
            <a:endParaRPr dirty="0"/>
          </a:p>
          <a:p>
            <a:endParaRPr dirty="0"/>
          </a:p>
          <a:p>
            <a:r>
              <a:rPr lang="en-US" sz="1600" dirty="0">
                <a:latin typeface="Arial"/>
              </a:rPr>
              <a:t>-Classification – deductive</a:t>
            </a:r>
            <a:endParaRPr dirty="0"/>
          </a:p>
          <a:p>
            <a:r>
              <a:rPr lang="en-US" sz="1600" dirty="0">
                <a:latin typeface="Arial"/>
              </a:rPr>
              <a:t>	-Dictionaries (multiple categories per text)</a:t>
            </a:r>
            <a:endParaRPr dirty="0"/>
          </a:p>
          <a:p>
            <a:r>
              <a:rPr lang="en-US" sz="1600" dirty="0">
                <a:latin typeface="Arial"/>
              </a:rPr>
              <a:t>	-Supervised machine learning (mutually exclusive)</a:t>
            </a:r>
            <a:endParaRPr dirty="0"/>
          </a:p>
          <a:p>
            <a:r>
              <a:rPr lang="en-US" sz="1600" dirty="0">
                <a:latin typeface="Arial"/>
              </a:rPr>
              <a:t>-Lexical selection - inductive</a:t>
            </a:r>
            <a:endParaRPr dirty="0"/>
          </a:p>
          <a:p>
            <a:r>
              <a:rPr lang="en-US" sz="1600" dirty="0">
                <a:latin typeface="Arial"/>
              </a:rPr>
              <a:t>	-Difference of proportions</a:t>
            </a:r>
            <a:endParaRPr dirty="0"/>
          </a:p>
          <a:p>
            <a:r>
              <a:rPr lang="en-US" sz="1600" dirty="0">
                <a:latin typeface="Arial"/>
              </a:rPr>
              <a:t>	-Word scores, </a:t>
            </a:r>
            <a:r>
              <a:rPr lang="en-US" sz="1600" dirty="0" err="1">
                <a:latin typeface="Arial"/>
              </a:rPr>
              <a:t>tf-idf</a:t>
            </a:r>
            <a:endParaRPr dirty="0"/>
          </a:p>
          <a:p>
            <a:r>
              <a:rPr lang="en-US" sz="1600" dirty="0">
                <a:latin typeface="Arial"/>
              </a:rPr>
              <a:t>		Out of this can produce cosine similarity measure</a:t>
            </a:r>
            <a:endParaRPr dirty="0"/>
          </a:p>
          <a:p>
            <a:r>
              <a:rPr lang="en-US" sz="1600" dirty="0">
                <a:latin typeface="Arial"/>
              </a:rPr>
              <a:t>-Latent categorical analysis and classification – inductive</a:t>
            </a:r>
            <a:endParaRPr dirty="0"/>
          </a:p>
          <a:p>
            <a:r>
              <a:rPr lang="en-US" sz="1600" dirty="0">
                <a:latin typeface="Arial"/>
              </a:rPr>
              <a:t>	-Clustering </a:t>
            </a:r>
            <a:r>
              <a:rPr lang="en-US" sz="1600" dirty="0" smtClean="0">
                <a:latin typeface="Arial"/>
              </a:rPr>
              <a:t>(each document is</a:t>
            </a:r>
            <a:r>
              <a:rPr lang="en-US" sz="1600" baseline="0" dirty="0" smtClean="0">
                <a:latin typeface="Arial"/>
              </a:rPr>
              <a:t> clustered around one of K clusters in a topic space)</a:t>
            </a:r>
            <a:endParaRPr dirty="0"/>
          </a:p>
          <a:p>
            <a:r>
              <a:rPr lang="en-US" sz="1600" dirty="0">
                <a:latin typeface="Arial"/>
              </a:rPr>
              <a:t>	-Topic modeling (multiple </a:t>
            </a:r>
            <a:r>
              <a:rPr lang="en-US" sz="1600" dirty="0" smtClean="0">
                <a:latin typeface="Arial"/>
              </a:rPr>
              <a:t>categories/topics </a:t>
            </a:r>
            <a:r>
              <a:rPr lang="en-US" sz="1600" dirty="0">
                <a:latin typeface="Arial"/>
              </a:rPr>
              <a:t>per </a:t>
            </a:r>
            <a:r>
              <a:rPr lang="en-US" sz="1600" dirty="0" smtClean="0">
                <a:latin typeface="Arial"/>
              </a:rPr>
              <a:t>text/document)</a:t>
            </a:r>
            <a:endParaRPr dirty="0"/>
          </a:p>
          <a:p>
            <a:endParaRPr dirty="0"/>
          </a:p>
          <a:p>
            <a:r>
              <a:rPr lang="en-US" sz="1600" dirty="0">
                <a:latin typeface="Arial"/>
              </a:rPr>
              <a:t>I will go over each of these methods, identify types of questions it might answer, type of data you need, suggest some different tools for analysis, and then go over an example. Today, we will do classification, tomorrow, lexical selection and topic modeling.</a:t>
            </a:r>
            <a:endParaRPr dirty="0"/>
          </a:p>
          <a:p>
            <a:r>
              <a:rPr lang="en-US" sz="1600" dirty="0">
                <a:latin typeface="Arial"/>
              </a:rPr>
              <a:t>But first: How to choose which method?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777240" y="4777560"/>
            <a:ext cx="6217560" cy="4525920"/>
          </a:xfrm>
          <a:prstGeom prst="rect">
            <a:avLst/>
          </a:prstGeom>
        </p:spPr>
        <p:txBody>
          <a:bodyPr lIns="0" tIns="0" rIns="0" bIns="0"/>
          <a:lstStyle/>
          <a:p>
            <a:r>
              <a:rPr lang="en-US" sz="2000" dirty="0">
                <a:latin typeface="Arial"/>
              </a:rPr>
              <a:t>Your first decision, can I do automated text analysis? It requires digitized text. </a:t>
            </a:r>
            <a:endParaRPr lang="en-US" sz="2000" dirty="0" smtClean="0">
              <a:latin typeface="Arial"/>
            </a:endParaRPr>
          </a:p>
          <a:p>
            <a:r>
              <a:rPr lang="en-US" sz="2000" dirty="0" smtClean="0">
                <a:latin typeface="Arial"/>
              </a:rPr>
              <a:t>Cosine similarity just</a:t>
            </a:r>
            <a:r>
              <a:rPr lang="en-US" sz="2000" baseline="0" dirty="0" smtClean="0">
                <a:latin typeface="Arial"/>
              </a:rPr>
              <a:t> checks how similar the corpora are – useful for plagiarism checking. If the number is near zero, someone plagiarized</a:t>
            </a:r>
          </a:p>
          <a:p>
            <a:endParaRPr lang="en-US" sz="2000" dirty="0" smtClean="0">
              <a:latin typeface="Arial"/>
            </a:endParaRPr>
          </a:p>
          <a:p>
            <a:r>
              <a:rPr lang="en-US" sz="2000" dirty="0" smtClean="0">
                <a:latin typeface="Arial"/>
              </a:rPr>
              <a:t>Second </a:t>
            </a:r>
            <a:r>
              <a:rPr lang="en-US" sz="2000" dirty="0">
                <a:latin typeface="Arial"/>
              </a:rPr>
              <a:t>question, do I want to do deductive or inductive analysis</a:t>
            </a:r>
            <a:r>
              <a:rPr lang="en-US" sz="2000" dirty="0" smtClean="0">
                <a:latin typeface="Arial"/>
              </a:rPr>
              <a:t>?</a:t>
            </a:r>
          </a:p>
          <a:p>
            <a:endParaRPr lang="en-US" sz="2000" dirty="0" smtClean="0">
              <a:latin typeface="Arial"/>
            </a:endParaRPr>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3B69C2-EA3F-406E-BB60-436E7DB9F90F}" type="datetimeFigureOut">
              <a:rPr lang="en-US" smtClean="0"/>
              <a:t>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8C2BF-B363-4D8C-A6C7-33822F8CDF5D}" type="slidenum">
              <a:rPr lang="en-US" smtClean="0"/>
              <a:t>‹#›</a:t>
            </a:fld>
            <a:endParaRPr lang="en-US"/>
          </a:p>
        </p:txBody>
      </p:sp>
    </p:spTree>
    <p:extLst>
      <p:ext uri="{BB962C8B-B14F-4D97-AF65-F5344CB8AC3E}">
        <p14:creationId xmlns:p14="http://schemas.microsoft.com/office/powerpoint/2010/main" val="26922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smtClean="0">
                <a:latin typeface="Times New Roman"/>
              </a:rPr>
              <a:t>&lt;date/time&gt;</a:t>
            </a:r>
            <a:endParaRPr lang="en-US"/>
          </a:p>
        </p:txBody>
      </p:sp>
      <p:sp>
        <p:nvSpPr>
          <p:cNvPr id="5" name="Footer Placeholder 4"/>
          <p:cNvSpPr>
            <a:spLocks noGrp="1"/>
          </p:cNvSpPr>
          <p:nvPr>
            <p:ph type="ftr" sz="quarter" idx="11"/>
          </p:nvPr>
        </p:nvSpPr>
        <p:spPr/>
        <p:txBody>
          <a:bodyPr/>
          <a:lstStyle/>
          <a:p>
            <a:pPr algn="ctr"/>
            <a:r>
              <a:rPr lang="en-US" sz="1400" smtClean="0">
                <a:latin typeface="Times New Roman"/>
              </a:rPr>
              <a:t>&lt;footer&gt;</a:t>
            </a:r>
            <a:endParaRPr lang="en-US"/>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4503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smtClean="0">
                <a:latin typeface="Times New Roman"/>
              </a:rPr>
              <a:t>&lt;date/time&gt;</a:t>
            </a:r>
            <a:endParaRPr lang="en-US"/>
          </a:p>
        </p:txBody>
      </p:sp>
      <p:sp>
        <p:nvSpPr>
          <p:cNvPr id="5" name="Footer Placeholder 4"/>
          <p:cNvSpPr>
            <a:spLocks noGrp="1"/>
          </p:cNvSpPr>
          <p:nvPr>
            <p:ph type="ftr" sz="quarter" idx="11"/>
          </p:nvPr>
        </p:nvSpPr>
        <p:spPr/>
        <p:txBody>
          <a:bodyPr/>
          <a:lstStyle/>
          <a:p>
            <a:pPr algn="ctr"/>
            <a:r>
              <a:rPr lang="en-US" sz="1400" smtClean="0">
                <a:latin typeface="Times New Roman"/>
              </a:rPr>
              <a:t>&lt;footer&gt;</a:t>
            </a:r>
            <a:endParaRPr lang="en-US"/>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341838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z="1400" smtClean="0">
                <a:latin typeface="Times New Roman"/>
              </a:rPr>
              <a:t>&lt;date/time&gt;</a:t>
            </a:r>
            <a:endParaRPr lang="en-US"/>
          </a:p>
        </p:txBody>
      </p:sp>
      <p:sp>
        <p:nvSpPr>
          <p:cNvPr id="5" name="Footer Placeholder 4"/>
          <p:cNvSpPr>
            <a:spLocks noGrp="1"/>
          </p:cNvSpPr>
          <p:nvPr>
            <p:ph type="ftr" sz="quarter" idx="11"/>
          </p:nvPr>
        </p:nvSpPr>
        <p:spPr/>
        <p:txBody>
          <a:bodyPr/>
          <a:lstStyle/>
          <a:p>
            <a:pPr algn="ctr"/>
            <a:r>
              <a:rPr lang="en-US" sz="1400" smtClean="0">
                <a:latin typeface="Times New Roman"/>
              </a:rPr>
              <a:t>&lt;footer&gt;</a:t>
            </a:r>
            <a:endParaRPr lang="en-US"/>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217193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z="1400" smtClean="0">
                <a:latin typeface="Times New Roman"/>
              </a:rPr>
              <a:t>&lt;date/time&gt;</a:t>
            </a:r>
            <a:endParaRPr lang="en-US"/>
          </a:p>
        </p:txBody>
      </p:sp>
      <p:sp>
        <p:nvSpPr>
          <p:cNvPr id="5" name="Footer Placeholder 4"/>
          <p:cNvSpPr>
            <a:spLocks noGrp="1"/>
          </p:cNvSpPr>
          <p:nvPr>
            <p:ph type="ftr" sz="quarter" idx="11"/>
          </p:nvPr>
        </p:nvSpPr>
        <p:spPr/>
        <p:txBody>
          <a:bodyPr/>
          <a:lstStyle/>
          <a:p>
            <a:pPr algn="ctr"/>
            <a:r>
              <a:rPr lang="en-US" sz="1400" smtClean="0">
                <a:latin typeface="Times New Roman"/>
              </a:rPr>
              <a:t>&lt;footer&gt;</a:t>
            </a:r>
            <a:endParaRPr lang="en-US"/>
          </a:p>
        </p:txBody>
      </p:sp>
      <p:sp>
        <p:nvSpPr>
          <p:cNvPr id="6" name="Slide Number Placeholder 5"/>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1478371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z="1400" smtClean="0">
                <a:latin typeface="Times New Roman"/>
              </a:rPr>
              <a:t>&lt;date/time&gt;</a:t>
            </a:r>
            <a:endParaRPr lang="en-US"/>
          </a:p>
        </p:txBody>
      </p:sp>
      <p:sp>
        <p:nvSpPr>
          <p:cNvPr id="6" name="Footer Placeholder 5"/>
          <p:cNvSpPr>
            <a:spLocks noGrp="1"/>
          </p:cNvSpPr>
          <p:nvPr>
            <p:ph type="ftr" sz="quarter" idx="11"/>
          </p:nvPr>
        </p:nvSpPr>
        <p:spPr/>
        <p:txBody>
          <a:bodyPr/>
          <a:lstStyle/>
          <a:p>
            <a:pPr algn="ctr"/>
            <a:r>
              <a:rPr lang="en-US" sz="1400" smtClean="0">
                <a:latin typeface="Times New Roman"/>
              </a:rPr>
              <a:t>&lt;footer&gt;</a:t>
            </a:r>
            <a:endParaRPr lang="en-US"/>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209649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z="1400" smtClean="0">
                <a:latin typeface="Times New Roman"/>
              </a:rPr>
              <a:t>&lt;date/time&gt;</a:t>
            </a:r>
            <a:endParaRPr lang="en-US"/>
          </a:p>
        </p:txBody>
      </p:sp>
      <p:sp>
        <p:nvSpPr>
          <p:cNvPr id="8" name="Footer Placeholder 7"/>
          <p:cNvSpPr>
            <a:spLocks noGrp="1"/>
          </p:cNvSpPr>
          <p:nvPr>
            <p:ph type="ftr" sz="quarter" idx="11"/>
          </p:nvPr>
        </p:nvSpPr>
        <p:spPr/>
        <p:txBody>
          <a:bodyPr/>
          <a:lstStyle/>
          <a:p>
            <a:pPr algn="ctr"/>
            <a:r>
              <a:rPr lang="en-US" sz="1400" smtClean="0">
                <a:latin typeface="Times New Roman"/>
              </a:rPr>
              <a:t>&lt;footer&gt;</a:t>
            </a:r>
            <a:endParaRPr lang="en-US"/>
          </a:p>
        </p:txBody>
      </p:sp>
      <p:sp>
        <p:nvSpPr>
          <p:cNvPr id="9" name="Slide Number Placeholder 8"/>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3229811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3B69C2-EA3F-406E-BB60-436E7DB9F90F}" type="datetimeFigureOut">
              <a:rPr lang="en-US" smtClean="0"/>
              <a:t>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78C2BF-B363-4D8C-A6C7-33822F8CDF5D}" type="slidenum">
              <a:rPr lang="en-US" smtClean="0"/>
              <a:t>‹#›</a:t>
            </a:fld>
            <a:endParaRPr lang="en-US"/>
          </a:p>
        </p:txBody>
      </p:sp>
    </p:spTree>
    <p:extLst>
      <p:ext uri="{BB962C8B-B14F-4D97-AF65-F5344CB8AC3E}">
        <p14:creationId xmlns:p14="http://schemas.microsoft.com/office/powerpoint/2010/main" val="181425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z="1400" smtClean="0">
                <a:latin typeface="Times New Roman"/>
              </a:rPr>
              <a:t>&lt;date/time&gt;</a:t>
            </a:r>
            <a:endParaRPr lang="en-US"/>
          </a:p>
        </p:txBody>
      </p:sp>
      <p:sp>
        <p:nvSpPr>
          <p:cNvPr id="3" name="Footer Placeholder 2"/>
          <p:cNvSpPr>
            <a:spLocks noGrp="1"/>
          </p:cNvSpPr>
          <p:nvPr>
            <p:ph type="ftr" sz="quarter" idx="11"/>
          </p:nvPr>
        </p:nvSpPr>
        <p:spPr/>
        <p:txBody>
          <a:bodyPr/>
          <a:lstStyle/>
          <a:p>
            <a:pPr algn="ctr"/>
            <a:r>
              <a:rPr lang="en-US" sz="1400" smtClean="0">
                <a:latin typeface="Times New Roman"/>
              </a:rPr>
              <a:t>&lt;footer&gt;</a:t>
            </a:r>
            <a:endParaRPr lang="en-US"/>
          </a:p>
        </p:txBody>
      </p:sp>
      <p:sp>
        <p:nvSpPr>
          <p:cNvPr id="4" name="Slide Number Placeholder 3"/>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3590695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smtClean="0">
                <a:latin typeface="Times New Roman"/>
              </a:rPr>
              <a:t>&lt;date/time&gt;</a:t>
            </a:r>
            <a:endParaRPr lang="en-US"/>
          </a:p>
        </p:txBody>
      </p:sp>
      <p:sp>
        <p:nvSpPr>
          <p:cNvPr id="6" name="Footer Placeholder 5"/>
          <p:cNvSpPr>
            <a:spLocks noGrp="1"/>
          </p:cNvSpPr>
          <p:nvPr>
            <p:ph type="ftr" sz="quarter" idx="11"/>
          </p:nvPr>
        </p:nvSpPr>
        <p:spPr/>
        <p:txBody>
          <a:bodyPr/>
          <a:lstStyle/>
          <a:p>
            <a:pPr algn="ctr"/>
            <a:r>
              <a:rPr lang="en-US" sz="1400" smtClean="0">
                <a:latin typeface="Times New Roman"/>
              </a:rPr>
              <a:t>&lt;footer&gt;</a:t>
            </a:r>
            <a:endParaRPr lang="en-US"/>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320466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z="1400" smtClean="0">
                <a:latin typeface="Times New Roman"/>
              </a:rPr>
              <a:t>&lt;date/time&gt;</a:t>
            </a:r>
            <a:endParaRPr lang="en-US"/>
          </a:p>
        </p:txBody>
      </p:sp>
      <p:sp>
        <p:nvSpPr>
          <p:cNvPr id="6" name="Footer Placeholder 5"/>
          <p:cNvSpPr>
            <a:spLocks noGrp="1"/>
          </p:cNvSpPr>
          <p:nvPr>
            <p:ph type="ftr" sz="quarter" idx="11"/>
          </p:nvPr>
        </p:nvSpPr>
        <p:spPr/>
        <p:txBody>
          <a:bodyPr/>
          <a:lstStyle/>
          <a:p>
            <a:pPr algn="ctr"/>
            <a:r>
              <a:rPr lang="en-US" sz="1400" smtClean="0">
                <a:latin typeface="Times New Roman"/>
              </a:rPr>
              <a:t>&lt;footer&gt;</a:t>
            </a:r>
            <a:endParaRPr lang="en-US"/>
          </a:p>
        </p:txBody>
      </p:sp>
      <p:sp>
        <p:nvSpPr>
          <p:cNvPr id="7" name="Slide Number Placeholder 6"/>
          <p:cNvSpPr>
            <a:spLocks noGrp="1"/>
          </p:cNvSpPr>
          <p:nvPr>
            <p:ph type="sldNum" sz="quarter" idx="12"/>
          </p:nvPr>
        </p:nvSpPr>
        <p:spPr/>
        <p:txBody>
          <a:body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27551764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r>
              <a:rPr lang="en-US" sz="1400" smtClean="0">
                <a:latin typeface="Times New Roman"/>
              </a:rPr>
              <a:t>&lt;date/time&gt;</a:t>
            </a:r>
            <a:endParaRPr lang="en-US"/>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algn="ctr"/>
            <a:r>
              <a:rPr lang="en-US" sz="1400" smtClean="0">
                <a:latin typeface="Times New Roman"/>
              </a:rPr>
              <a:t>&lt;footer&gt;</a:t>
            </a:r>
            <a:endParaRPr lang="en-US"/>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algn="r"/>
            <a:fld id="{AC6C7668-4432-44A1-943D-396CB769ADEE}" type="slidenum">
              <a:rPr lang="en-US" sz="1400" smtClean="0">
                <a:latin typeface="Times New Roman"/>
              </a:rPr>
              <a:t>‹#›</a:t>
            </a:fld>
            <a:endParaRPr lang="en-US"/>
          </a:p>
        </p:txBody>
      </p:sp>
    </p:spTree>
    <p:extLst>
      <p:ext uri="{BB962C8B-B14F-4D97-AF65-F5344CB8AC3E}">
        <p14:creationId xmlns:p14="http://schemas.microsoft.com/office/powerpoint/2010/main" val="21961360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en.wikipedia.org/wiki/Document" TargetMode="External"/><Relationship Id="rId5" Type="http://schemas.openxmlformats.org/officeDocument/2006/relationships/hyperlink" Target="http://en.wikipedia.org/wiki/Text_corpus" TargetMode="External"/><Relationship Id="rId6" Type="http://schemas.openxmlformats.org/officeDocument/2006/relationships/hyperlink" Target="http://en.wikipedia.org/wiki/Proportionality_(mathematics)"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outu.be/Pxhp1OhEZFc?t=2m5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cholar.google.com/scholar?cites=17756175773309118945&amp;as_sdt=2005&amp;sciodt=0,5&amp;hl=en" TargetMode="External"/><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hyperlink" Target="http://www.cs.berkeley.edu/~jordan/papers/blei03a.p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iwc.net/" TargetMode="External"/><Relationship Id="rId3" Type="http://schemas.openxmlformats.org/officeDocument/2006/relationships/hyperlink" Target="http://wordnet.princeton.ed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504001" y="301321"/>
            <a:ext cx="9071640" cy="1262160"/>
          </a:xfrm>
          <a:prstGeom prst="rect">
            <a:avLst/>
          </a:prstGeom>
        </p:spPr>
        <p:txBody>
          <a:bodyPr lIns="0" tIns="0" rIns="0" bIns="0" anchor="ctr"/>
          <a:lstStyle/>
          <a:p>
            <a:pPr algn="ctr"/>
            <a:r>
              <a:rPr lang="en-US" sz="4400" b="1" dirty="0">
                <a:latin typeface="Arial"/>
              </a:rPr>
              <a:t>Text </a:t>
            </a:r>
            <a:r>
              <a:rPr lang="en-US" sz="4400" b="1" dirty="0" smtClean="0">
                <a:latin typeface="Arial"/>
              </a:rPr>
              <a:t>Analysis INTENSIVE: </a:t>
            </a:r>
            <a:r>
              <a:rPr lang="en-US" sz="4400" b="1" dirty="0">
                <a:latin typeface="Arial"/>
              </a:rPr>
              <a:t>When and How to Use it</a:t>
            </a:r>
            <a:endParaRPr b="1" dirty="0"/>
          </a:p>
        </p:txBody>
      </p:sp>
      <p:sp>
        <p:nvSpPr>
          <p:cNvPr id="45" name="TextShape 2"/>
          <p:cNvSpPr txBox="1"/>
          <p:nvPr/>
        </p:nvSpPr>
        <p:spPr>
          <a:xfrm>
            <a:off x="504001" y="770761"/>
            <a:ext cx="9071640" cy="6381000"/>
          </a:xfrm>
          <a:prstGeom prst="rect">
            <a:avLst/>
          </a:prstGeom>
        </p:spPr>
        <p:txBody>
          <a:bodyPr lIns="0" tIns="0" rIns="0" bIns="0" anchor="ctr"/>
          <a:lstStyle/>
          <a:p>
            <a:endParaRPr dirty="0"/>
          </a:p>
          <a:p>
            <a:endParaRPr dirty="0"/>
          </a:p>
          <a:p>
            <a:endParaRPr dirty="0"/>
          </a:p>
          <a:p>
            <a:endParaRPr dirty="0"/>
          </a:p>
          <a:p>
            <a:endParaRPr dirty="0"/>
          </a:p>
          <a:p>
            <a:endParaRPr dirty="0"/>
          </a:p>
          <a:p>
            <a:endParaRPr dirty="0"/>
          </a:p>
          <a:p>
            <a:endParaRPr dirty="0"/>
          </a:p>
          <a:p>
            <a:endParaRPr dirty="0"/>
          </a:p>
          <a:p>
            <a:endParaRPr dirty="0"/>
          </a:p>
          <a:p>
            <a:endParaRPr dirty="0"/>
          </a:p>
          <a:p>
            <a:pPr algn="r"/>
            <a:endParaRPr lang="en-US" sz="3200" dirty="0">
              <a:latin typeface="Arial"/>
            </a:endParaRPr>
          </a:p>
          <a:p>
            <a:pPr algn="r"/>
            <a:r>
              <a:rPr lang="en-US" sz="3200" dirty="0">
                <a:latin typeface="Arial"/>
              </a:rPr>
              <a:t>Instructor: Nick Adams </a:t>
            </a:r>
          </a:p>
          <a:p>
            <a:pPr algn="r"/>
            <a:r>
              <a:rPr lang="en-US" sz="3200" dirty="0">
                <a:latin typeface="Arial"/>
              </a:rPr>
              <a:t>w/ special thanks to </a:t>
            </a:r>
            <a:r>
              <a:rPr lang="en-US" sz="3200" b="1" dirty="0">
                <a:latin typeface="Arial"/>
              </a:rPr>
              <a:t>Laura Nelson</a:t>
            </a:r>
            <a:endParaRPr b="1" dirty="0"/>
          </a:p>
        </p:txBody>
      </p:sp>
      <p:pic>
        <p:nvPicPr>
          <p:cNvPr id="46" name="Picture 45"/>
          <p:cNvPicPr/>
          <p:nvPr/>
        </p:nvPicPr>
        <p:blipFill>
          <a:blip r:embed="rId2"/>
          <a:stretch>
            <a:fillRect/>
          </a:stretch>
        </p:blipFill>
        <p:spPr>
          <a:xfrm>
            <a:off x="640080" y="1913040"/>
            <a:ext cx="4667041" cy="3390480"/>
          </a:xfrm>
          <a:prstGeom prst="rect">
            <a:avLst/>
          </a:prstGeom>
          <a:ln>
            <a:noFill/>
          </a:ln>
        </p:spPr>
      </p:pic>
      <p:pic>
        <p:nvPicPr>
          <p:cNvPr id="47" name="Picture 46"/>
          <p:cNvPicPr/>
          <p:nvPr/>
        </p:nvPicPr>
        <p:blipFill>
          <a:blip r:embed="rId3"/>
          <a:stretch>
            <a:fillRect/>
          </a:stretch>
        </p:blipFill>
        <p:spPr>
          <a:xfrm>
            <a:off x="5894279" y="2560321"/>
            <a:ext cx="3524041" cy="21808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Why Use Computer-Assisted Methods?</a:t>
            </a:r>
            <a:endParaRPr/>
          </a:p>
        </p:txBody>
      </p:sp>
      <p:sp>
        <p:nvSpPr>
          <p:cNvPr id="71" name="TextShape 2"/>
          <p:cNvSpPr txBox="1"/>
          <p:nvPr/>
        </p:nvSpPr>
        <p:spPr>
          <a:xfrm>
            <a:off x="438121" y="1737360"/>
            <a:ext cx="9071640" cy="5394960"/>
          </a:xfrm>
          <a:prstGeom prst="rect">
            <a:avLst/>
          </a:prstGeom>
        </p:spPr>
        <p:txBody>
          <a:bodyPr lIns="0" tIns="0" rIns="0" bIns="0"/>
          <a:lstStyle/>
          <a:p>
            <a:pPr>
              <a:buSzPct val="45000"/>
            </a:pPr>
            <a:r>
              <a:rPr lang="en-US" sz="3200" dirty="0" smtClean="0">
                <a:latin typeface="Arial"/>
              </a:rPr>
              <a:t>Reliability </a:t>
            </a:r>
            <a:r>
              <a:rPr lang="en-US" sz="3200" dirty="0">
                <a:latin typeface="Arial"/>
              </a:rPr>
              <a:t>/ Reproducibility</a:t>
            </a:r>
            <a:endParaRPr dirty="0"/>
          </a:p>
          <a:p>
            <a:pPr>
              <a:buSzPct val="45000"/>
            </a:pPr>
            <a:endParaRPr lang="en-US" sz="3200" dirty="0" smtClean="0">
              <a:latin typeface="Arial"/>
            </a:endParaRPr>
          </a:p>
          <a:p>
            <a:pPr>
              <a:buSzPct val="45000"/>
            </a:pPr>
            <a:r>
              <a:rPr lang="en-US" sz="3200" dirty="0" smtClean="0">
                <a:latin typeface="Arial"/>
              </a:rPr>
              <a:t>Validity</a:t>
            </a:r>
            <a:endParaRPr dirty="0"/>
          </a:p>
          <a:p>
            <a:pPr lvl="1">
              <a:buSzPct val="75000"/>
            </a:pPr>
            <a:r>
              <a:rPr lang="en-US" sz="2800" dirty="0" smtClean="0">
                <a:latin typeface="Arial"/>
              </a:rPr>
              <a:t>Unburdened </a:t>
            </a:r>
            <a:r>
              <a:rPr lang="en-US" sz="2800" dirty="0">
                <a:latin typeface="Arial"/>
              </a:rPr>
              <a:t>by </a:t>
            </a:r>
            <a:r>
              <a:rPr lang="en-US" sz="2800" dirty="0" smtClean="0">
                <a:latin typeface="Arial"/>
              </a:rPr>
              <a:t>human biases (emotions, specialized knowledge, etc.)  </a:t>
            </a:r>
          </a:p>
          <a:p>
            <a:pPr lvl="1">
              <a:buSzPct val="75000"/>
            </a:pPr>
            <a:r>
              <a:rPr lang="en-US" sz="2800" dirty="0" smtClean="0">
                <a:latin typeface="Arial"/>
              </a:rPr>
              <a:t>Read differently (??maybe better some times??)</a:t>
            </a:r>
          </a:p>
          <a:p>
            <a:pPr lvl="1">
              <a:buSzPct val="75000"/>
            </a:pPr>
            <a:r>
              <a:rPr lang="en-US" sz="2800" dirty="0" smtClean="0">
                <a:latin typeface="Arial"/>
              </a:rPr>
              <a:t>See patterns better (sometimes)</a:t>
            </a:r>
            <a:endParaRPr dirty="0"/>
          </a:p>
          <a:p>
            <a:pPr>
              <a:buSzPct val="45000"/>
              <a:buFont typeface="StarSymbol"/>
              <a:buChar char=""/>
            </a:pPr>
            <a:endParaRPr lang="en-US" dirty="0" smtClean="0"/>
          </a:p>
          <a:p>
            <a:pPr>
              <a:buSzPct val="45000"/>
            </a:pPr>
            <a:r>
              <a:rPr lang="en-US" sz="3200" dirty="0">
                <a:latin typeface="Arial"/>
              </a:rPr>
              <a:t>Speed</a:t>
            </a:r>
            <a:endParaRPr lang="en-US" dirty="0"/>
          </a:p>
          <a:p>
            <a:pPr lvl="1">
              <a:buSzPct val="75000"/>
            </a:pPr>
            <a:r>
              <a:rPr lang="en-US" sz="2800" dirty="0">
                <a:latin typeface="Arial"/>
              </a:rPr>
              <a:t>Humans are slow</a:t>
            </a:r>
            <a:endParaRPr lang="en-US" dirty="0"/>
          </a:p>
          <a:p>
            <a:pPr lvl="1">
              <a:buSzPct val="75000"/>
            </a:pPr>
            <a:r>
              <a:rPr lang="en-US" sz="2800" dirty="0">
                <a:latin typeface="Arial"/>
              </a:rPr>
              <a:t>Text is becoming ‘big data’</a:t>
            </a:r>
            <a:endParaRPr lang="en-US" dirty="0"/>
          </a:p>
          <a:p>
            <a:pPr>
              <a:buSzPct val="45000"/>
              <a:buFont typeface="StarSymbol"/>
              <a:buChar char=""/>
            </a:pPr>
            <a:endParaRPr dirty="0"/>
          </a:p>
          <a:p>
            <a:pPr>
              <a:buSzPct val="45000"/>
            </a:pPr>
            <a:r>
              <a:rPr lang="en-US" sz="3200" b="1" dirty="0">
                <a:solidFill>
                  <a:srgbClr val="FF3333"/>
                </a:solidFill>
                <a:latin typeface="Arial"/>
              </a:rPr>
              <a:t>Does not remove the need for interpretation!</a:t>
            </a:r>
            <a:endParaRPr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Types of Automated Text Analysis</a:t>
            </a:r>
            <a:endParaRPr/>
          </a:p>
        </p:txBody>
      </p:sp>
      <p:sp>
        <p:nvSpPr>
          <p:cNvPr id="75" name="TextShape 2"/>
          <p:cNvSpPr txBox="1"/>
          <p:nvPr/>
        </p:nvSpPr>
        <p:spPr>
          <a:xfrm>
            <a:off x="504001" y="1769040"/>
            <a:ext cx="8884698" cy="5546160"/>
          </a:xfrm>
          <a:prstGeom prst="rect">
            <a:avLst/>
          </a:prstGeom>
          <a:solidFill>
            <a:schemeClr val="bg1"/>
          </a:solidFill>
        </p:spPr>
        <p:txBody>
          <a:bodyPr lIns="0" tIns="0" rIns="0" bIns="0"/>
          <a:lstStyle/>
          <a:p>
            <a:pPr>
              <a:buSzPct val="45000"/>
            </a:pPr>
            <a:r>
              <a:rPr lang="en-US" sz="3200" dirty="0" smtClean="0">
                <a:solidFill>
                  <a:srgbClr val="00B050"/>
                </a:solidFill>
                <a:latin typeface="Arial"/>
              </a:rPr>
              <a:t>DEDUCTIVE</a:t>
            </a:r>
          </a:p>
          <a:p>
            <a:pPr lvl="1">
              <a:buSzPct val="45000"/>
            </a:pPr>
            <a:r>
              <a:rPr lang="en-US" sz="3200" dirty="0" smtClean="0">
                <a:latin typeface="Arial"/>
              </a:rPr>
              <a:t>Classification</a:t>
            </a:r>
            <a:endParaRPr dirty="0"/>
          </a:p>
          <a:p>
            <a:pPr lvl="2">
              <a:buSzPct val="75000"/>
            </a:pPr>
            <a:r>
              <a:rPr lang="en-US" sz="2800" dirty="0" smtClean="0">
                <a:latin typeface="Arial"/>
              </a:rPr>
              <a:t>Dictionary Approach -- count words of interest</a:t>
            </a:r>
            <a:endParaRPr dirty="0"/>
          </a:p>
          <a:p>
            <a:pPr lvl="2">
              <a:buSzPct val="75000"/>
            </a:pPr>
            <a:r>
              <a:rPr lang="en-US" sz="2800" dirty="0" smtClean="0">
                <a:latin typeface="Arial"/>
              </a:rPr>
              <a:t>Supervised </a:t>
            </a:r>
            <a:r>
              <a:rPr lang="en-US" sz="2800" dirty="0">
                <a:latin typeface="Arial"/>
              </a:rPr>
              <a:t>Machine </a:t>
            </a:r>
            <a:r>
              <a:rPr lang="en-US" sz="2800" dirty="0" smtClean="0">
                <a:latin typeface="Arial"/>
              </a:rPr>
              <a:t>Learning – categorize text by hand then ‘train’ computer to do the same</a:t>
            </a:r>
            <a:endParaRPr dirty="0"/>
          </a:p>
          <a:p>
            <a:pPr>
              <a:buSzPct val="45000"/>
            </a:pPr>
            <a:endParaRPr lang="en-US" sz="3200" dirty="0" smtClean="0">
              <a:solidFill>
                <a:srgbClr val="7030A0"/>
              </a:solidFill>
              <a:latin typeface="Arial"/>
            </a:endParaRPr>
          </a:p>
          <a:p>
            <a:pPr>
              <a:buSzPct val="45000"/>
            </a:pPr>
            <a:r>
              <a:rPr lang="en-US" sz="3200" dirty="0" smtClean="0">
                <a:solidFill>
                  <a:srgbClr val="7030A0"/>
                </a:solidFill>
                <a:latin typeface="Arial"/>
              </a:rPr>
              <a:t>INDUCTIVE</a:t>
            </a:r>
            <a:endParaRPr dirty="0" smtClean="0">
              <a:solidFill>
                <a:srgbClr val="7030A0"/>
              </a:solidFill>
            </a:endParaRPr>
          </a:p>
          <a:p>
            <a:pPr lvl="1">
              <a:buSzPct val="75000"/>
            </a:pPr>
            <a:r>
              <a:rPr lang="en-US" sz="2800" dirty="0" smtClean="0">
                <a:latin typeface="Arial"/>
              </a:rPr>
              <a:t>Difference of proportions					</a:t>
            </a:r>
          </a:p>
          <a:p>
            <a:pPr lvl="1">
              <a:buSzPct val="75000"/>
            </a:pPr>
            <a:r>
              <a:rPr lang="en-US" sz="2800" dirty="0" smtClean="0">
                <a:latin typeface="Arial"/>
              </a:rPr>
              <a:t>'Word </a:t>
            </a:r>
            <a:r>
              <a:rPr lang="en-US" sz="2800" dirty="0">
                <a:latin typeface="Arial"/>
              </a:rPr>
              <a:t>scores</a:t>
            </a:r>
            <a:r>
              <a:rPr lang="en-US" sz="2800" dirty="0" smtClean="0">
                <a:latin typeface="Arial"/>
              </a:rPr>
              <a:t>,’ TF-IDF</a:t>
            </a:r>
            <a:endParaRPr dirty="0"/>
          </a:p>
          <a:p>
            <a:pPr>
              <a:buSzPct val="45000"/>
            </a:pPr>
            <a:endParaRPr lang="en-US" dirty="0" smtClean="0"/>
          </a:p>
          <a:p>
            <a:pPr>
              <a:buSzPct val="45000"/>
            </a:pPr>
            <a:endParaRPr dirty="0"/>
          </a:p>
          <a:p>
            <a:pPr lvl="1">
              <a:buSzPct val="75000"/>
            </a:pPr>
            <a:r>
              <a:rPr lang="en-US" sz="2800" dirty="0">
                <a:latin typeface="Arial"/>
              </a:rPr>
              <a:t>Clustering</a:t>
            </a:r>
            <a:endParaRPr dirty="0"/>
          </a:p>
          <a:p>
            <a:pPr lvl="1">
              <a:buSzPct val="75000"/>
            </a:pPr>
            <a:r>
              <a:rPr lang="en-US" sz="2800" b="1" dirty="0">
                <a:latin typeface="Arial"/>
              </a:rPr>
              <a:t>Topic </a:t>
            </a:r>
            <a:r>
              <a:rPr lang="en-US" sz="2800" b="1" dirty="0" smtClean="0">
                <a:latin typeface="Arial"/>
              </a:rPr>
              <a:t>modeling</a:t>
            </a:r>
            <a:endParaRPr b="1" dirty="0"/>
          </a:p>
        </p:txBody>
      </p:sp>
      <p:sp>
        <p:nvSpPr>
          <p:cNvPr id="2" name="Right Brace 1"/>
          <p:cNvSpPr/>
          <p:nvPr/>
        </p:nvSpPr>
        <p:spPr>
          <a:xfrm>
            <a:off x="5029199" y="5149575"/>
            <a:ext cx="244699" cy="5924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ight Brace 2"/>
          <p:cNvSpPr/>
          <p:nvPr/>
        </p:nvSpPr>
        <p:spPr>
          <a:xfrm>
            <a:off x="3734873" y="6452316"/>
            <a:ext cx="888642" cy="8628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5573447" y="5122623"/>
            <a:ext cx="2743200" cy="646331"/>
          </a:xfrm>
          <a:prstGeom prst="rect">
            <a:avLst/>
          </a:prstGeom>
          <a:noFill/>
        </p:spPr>
        <p:txBody>
          <a:bodyPr wrap="square" rtlCol="0">
            <a:spAutoFit/>
          </a:bodyPr>
          <a:lstStyle/>
          <a:p>
            <a:r>
              <a:rPr lang="en-US" dirty="0" smtClean="0">
                <a:solidFill>
                  <a:srgbClr val="FF0000"/>
                </a:solidFill>
              </a:rPr>
              <a:t>What is diff about these separate  corpora?</a:t>
            </a:r>
            <a:endParaRPr lang="en-US" dirty="0">
              <a:solidFill>
                <a:srgbClr val="FF0000"/>
              </a:solidFill>
            </a:endParaRPr>
          </a:p>
        </p:txBody>
      </p:sp>
      <p:sp>
        <p:nvSpPr>
          <p:cNvPr id="7" name="TextBox 6"/>
          <p:cNvSpPr txBox="1"/>
          <p:nvPr/>
        </p:nvSpPr>
        <p:spPr>
          <a:xfrm>
            <a:off x="4841105" y="6610133"/>
            <a:ext cx="2743200" cy="646331"/>
          </a:xfrm>
          <a:prstGeom prst="rect">
            <a:avLst/>
          </a:prstGeom>
          <a:noFill/>
        </p:spPr>
        <p:txBody>
          <a:bodyPr wrap="square" rtlCol="0">
            <a:spAutoFit/>
          </a:bodyPr>
          <a:lstStyle/>
          <a:p>
            <a:r>
              <a:rPr lang="en-US" dirty="0" smtClean="0">
                <a:solidFill>
                  <a:srgbClr val="FF0000"/>
                </a:solidFill>
              </a:rPr>
              <a:t>What are these documents about?</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Dictionary Methods</a:t>
            </a:r>
            <a:endParaRPr dirty="0"/>
          </a:p>
        </p:txBody>
      </p:sp>
      <p:pic>
        <p:nvPicPr>
          <p:cNvPr id="78" name="Picture 77"/>
          <p:cNvPicPr/>
          <p:nvPr/>
        </p:nvPicPr>
        <p:blipFill>
          <a:blip r:embed="rId3"/>
          <a:stretch>
            <a:fillRect/>
          </a:stretch>
        </p:blipFill>
        <p:spPr>
          <a:xfrm>
            <a:off x="1198441" y="1371601"/>
            <a:ext cx="7305480" cy="58100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Machine Learning</a:t>
            </a:r>
            <a:endParaRPr lang="en-US" dirty="0"/>
          </a:p>
        </p:txBody>
      </p:sp>
      <p:sp>
        <p:nvSpPr>
          <p:cNvPr id="3" name="Content Placeholder 2"/>
          <p:cNvSpPr>
            <a:spLocks noGrp="1"/>
          </p:cNvSpPr>
          <p:nvPr>
            <p:ph idx="1"/>
          </p:nvPr>
        </p:nvSpPr>
        <p:spPr/>
        <p:txBody>
          <a:bodyPr/>
          <a:lstStyle/>
          <a:p>
            <a:r>
              <a:rPr lang="en-US" dirty="0" smtClean="0"/>
              <a:t>Start with hand-coding</a:t>
            </a:r>
          </a:p>
          <a:p>
            <a:r>
              <a:rPr lang="en-US" dirty="0" smtClean="0"/>
              <a:t>Train a computer to mimic your hand-coding</a:t>
            </a:r>
          </a:p>
          <a:p>
            <a:endParaRPr lang="en-US" dirty="0"/>
          </a:p>
          <a:p>
            <a:pPr marL="0" indent="0">
              <a:buNone/>
            </a:pPr>
            <a:r>
              <a:rPr lang="en-US" b="1" dirty="0" smtClean="0">
                <a:solidFill>
                  <a:srgbClr val="FF0000"/>
                </a:solidFill>
              </a:rPr>
              <a:t>We will cover this in the Text Analysis Working Group!</a:t>
            </a:r>
          </a:p>
          <a:p>
            <a:pPr marL="0" indent="0">
              <a:buNone/>
            </a:pPr>
            <a:endParaRPr lang="en-US" b="1" dirty="0">
              <a:solidFill>
                <a:srgbClr val="FF0000"/>
              </a:solidFill>
            </a:endParaRPr>
          </a:p>
          <a:p>
            <a:pPr marL="0" indent="0">
              <a:buNone/>
            </a:pPr>
            <a:r>
              <a:rPr lang="en-US" b="1" dirty="0" smtClean="0">
                <a:solidFill>
                  <a:srgbClr val="FF0000"/>
                </a:solidFill>
              </a:rPr>
              <a:t>Meets every other Wednesday starting 9/</a:t>
            </a:r>
            <a:r>
              <a:rPr lang="en-US" b="1" dirty="0">
                <a:solidFill>
                  <a:srgbClr val="FF0000"/>
                </a:solidFill>
              </a:rPr>
              <a:t>3</a:t>
            </a:r>
            <a:r>
              <a:rPr lang="en-US" b="1" dirty="0" smtClean="0">
                <a:solidFill>
                  <a:srgbClr val="FF0000"/>
                </a:solidFill>
              </a:rPr>
              <a:t>0 3:30-5:30 pm </a:t>
            </a:r>
            <a:endParaRPr lang="en-US" b="1" dirty="0">
              <a:solidFill>
                <a:srgbClr val="FF0000"/>
              </a:solidFill>
            </a:endParaRPr>
          </a:p>
        </p:txBody>
      </p:sp>
    </p:spTree>
    <p:extLst>
      <p:ext uri="{BB962C8B-B14F-4D97-AF65-F5344CB8AC3E}">
        <p14:creationId xmlns:p14="http://schemas.microsoft.com/office/powerpoint/2010/main" val="17289699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Classification: 
Semi-Automated Machine Learning</a:t>
            </a:r>
            <a:endParaRPr/>
          </a:p>
        </p:txBody>
      </p:sp>
      <p:graphicFrame>
        <p:nvGraphicFramePr>
          <p:cNvPr id="82" name="Table 2"/>
          <p:cNvGraphicFramePr/>
          <p:nvPr/>
        </p:nvGraphicFramePr>
        <p:xfrm>
          <a:off x="504000" y="1769040"/>
          <a:ext cx="9097200" cy="5546160"/>
        </p:xfrm>
        <a:graphic>
          <a:graphicData uri="http://schemas.openxmlformats.org/drawingml/2006/table">
            <a:tbl>
              <a:tblPr/>
              <a:tblGrid>
                <a:gridCol w="2339280"/>
                <a:gridCol w="2913480"/>
                <a:gridCol w="3844440"/>
              </a:tblGrid>
              <a:tr h="504000">
                <a:tc>
                  <a:txBody>
                    <a:bodyPr/>
                    <a:lstStyle/>
                    <a:p>
                      <a:r>
                        <a:rPr lang="en-US" sz="2400" b="1">
                          <a:latin typeface="Arial"/>
                        </a:rPr>
                        <a:t>Label</a:t>
                      </a:r>
                      <a:endParaRPr sz="1800"/>
                    </a:p>
                  </a:txBody>
                  <a:tcPr/>
                </a:tc>
                <a:tc>
                  <a:txBody>
                    <a:bodyPr/>
                    <a:lstStyle/>
                    <a:p>
                      <a:r>
                        <a:rPr lang="en-US" sz="2400" b="1">
                          <a:latin typeface="Arial"/>
                        </a:rPr>
                        <a:t>Document Text</a:t>
                      </a:r>
                      <a:endParaRPr sz="1800"/>
                    </a:p>
                  </a:txBody>
                  <a:tcPr/>
                </a:tc>
                <a:tc>
                  <a:txBody>
                    <a:bodyPr/>
                    <a:lstStyle/>
                    <a:p>
                      <a:r>
                        <a:rPr lang="en-US" sz="2400" b="1">
                          <a:latin typeface="Arial"/>
                        </a:rPr>
                        <a:t>Function</a:t>
                      </a:r>
                      <a:endParaRPr sz="1800"/>
                    </a:p>
                  </a:txBody>
                  <a:tcPr/>
                </a:tc>
              </a:tr>
              <a:tr h="504000">
                <a:tc>
                  <a:txBody>
                    <a:bodyPr/>
                    <a:lstStyle/>
                    <a:p>
                      <a:r>
                        <a:rPr lang="en-US" sz="2400">
                          <a:latin typeface="Arial"/>
                        </a:rPr>
                        <a:t>Anti-materialist</a:t>
                      </a:r>
                      <a:endParaRPr sz="1800"/>
                    </a:p>
                  </a:txBody>
                  <a:tcPr/>
                </a:tc>
                <a:tc>
                  <a:txBody>
                    <a:bodyPr/>
                    <a:lstStyle/>
                    <a:p>
                      <a:r>
                        <a:rPr lang="en-US" sz="2400">
                          <a:latin typeface="Arial"/>
                        </a:rPr>
                        <a:t>Document 1 Text</a:t>
                      </a:r>
                      <a:endParaRPr sz="1800"/>
                    </a:p>
                  </a:txBody>
                  <a:tcPr/>
                </a:tc>
                <a:tc>
                  <a:txBody>
                    <a:bodyPr/>
                    <a:lstStyle/>
                    <a:p>
                      <a:r>
                        <a:rPr lang="en-US" sz="2400">
                          <a:latin typeface="Arial"/>
                        </a:rPr>
                        <a:t>Training</a:t>
                      </a:r>
                      <a:endParaRPr sz="1800"/>
                    </a:p>
                  </a:txBody>
                  <a:tcPr/>
                </a:tc>
              </a:tr>
              <a:tr h="504000">
                <a:tc>
                  <a:txBody>
                    <a:bodyPr/>
                    <a:lstStyle/>
                    <a:p>
                      <a:r>
                        <a:rPr lang="en-US" sz="2400">
                          <a:latin typeface="Arial"/>
                        </a:rPr>
                        <a:t>Pro-hard-work</a:t>
                      </a:r>
                      <a:endParaRPr sz="1800"/>
                    </a:p>
                  </a:txBody>
                  <a:tcPr/>
                </a:tc>
                <a:tc>
                  <a:txBody>
                    <a:bodyPr/>
                    <a:lstStyle/>
                    <a:p>
                      <a:r>
                        <a:rPr lang="en-US" sz="2400">
                          <a:latin typeface="Arial"/>
                        </a:rPr>
                        <a:t>Document 2 Text</a:t>
                      </a:r>
                      <a:endParaRPr sz="1800"/>
                    </a:p>
                  </a:txBody>
                  <a:tcPr/>
                </a:tc>
                <a:tc>
                  <a:txBody>
                    <a:bodyPr/>
                    <a:lstStyle/>
                    <a:p>
                      <a:r>
                        <a:rPr lang="en-US" sz="2400">
                          <a:latin typeface="Arial"/>
                        </a:rPr>
                        <a:t>Training</a:t>
                      </a:r>
                      <a:endParaRPr sz="1800"/>
                    </a:p>
                  </a:txBody>
                  <a:tcPr/>
                </a:tc>
              </a:tr>
              <a:tr h="504000">
                <a:tc>
                  <a:txBody>
                    <a:bodyPr/>
                    <a:lstStyle/>
                    <a:p>
                      <a:r>
                        <a:rPr lang="en-US" sz="2400">
                          <a:latin typeface="Arial"/>
                        </a:rPr>
                        <a:t>other</a:t>
                      </a:r>
                      <a:endParaRPr sz="1800"/>
                    </a:p>
                  </a:txBody>
                  <a:tcPr/>
                </a:tc>
                <a:tc>
                  <a:txBody>
                    <a:bodyPr/>
                    <a:lstStyle/>
                    <a:p>
                      <a:r>
                        <a:rPr lang="en-US" sz="2400">
                          <a:latin typeface="Arial"/>
                        </a:rPr>
                        <a:t>Document 3 Text</a:t>
                      </a:r>
                      <a:endParaRPr sz="1800"/>
                    </a:p>
                  </a:txBody>
                  <a:tcPr/>
                </a:tc>
                <a:tc>
                  <a:txBody>
                    <a:bodyPr/>
                    <a:lstStyle/>
                    <a:p>
                      <a:r>
                        <a:rPr lang="en-US" sz="2400">
                          <a:latin typeface="Arial"/>
                        </a:rPr>
                        <a:t>Training</a:t>
                      </a:r>
                      <a:endParaRPr sz="1800"/>
                    </a:p>
                  </a:txBody>
                  <a:tcPr/>
                </a:tc>
              </a:tr>
              <a:tr h="504000">
                <a:tc>
                  <a:txBody>
                    <a:bodyPr/>
                    <a:lstStyle/>
                    <a:p>
                      <a:r>
                        <a:rPr lang="en-US" sz="2400">
                          <a:latin typeface="Arial"/>
                        </a:rPr>
                        <a:t>Pro-hard-work</a:t>
                      </a:r>
                      <a:endParaRPr sz="1800"/>
                    </a:p>
                  </a:txBody>
                  <a:tcPr/>
                </a:tc>
                <a:tc>
                  <a:txBody>
                    <a:bodyPr/>
                    <a:lstStyle/>
                    <a:p>
                      <a:r>
                        <a:rPr lang="en-US" sz="2400">
                          <a:latin typeface="Arial"/>
                        </a:rPr>
                        <a:t>Document 4 Text</a:t>
                      </a:r>
                      <a:endParaRPr sz="1800"/>
                    </a:p>
                  </a:txBody>
                  <a:tcPr/>
                </a:tc>
                <a:tc>
                  <a:txBody>
                    <a:bodyPr/>
                    <a:lstStyle/>
                    <a:p>
                      <a:r>
                        <a:rPr lang="en-US" sz="2400">
                          <a:latin typeface="Arial"/>
                        </a:rPr>
                        <a:t>Test</a:t>
                      </a:r>
                      <a:endParaRPr sz="1800"/>
                    </a:p>
                  </a:txBody>
                  <a:tcPr/>
                </a:tc>
              </a:tr>
              <a:tr h="504000">
                <a:tc>
                  <a:txBody>
                    <a:bodyPr/>
                    <a:lstStyle/>
                    <a:p>
                      <a:r>
                        <a:rPr lang="en-US" sz="2400">
                          <a:latin typeface="Arial"/>
                        </a:rPr>
                        <a:t>Pro-hard-work</a:t>
                      </a:r>
                      <a:endParaRPr sz="1800"/>
                    </a:p>
                  </a:txBody>
                  <a:tcPr/>
                </a:tc>
                <a:tc>
                  <a:txBody>
                    <a:bodyPr/>
                    <a:lstStyle/>
                    <a:p>
                      <a:r>
                        <a:rPr lang="en-US" sz="2400">
                          <a:latin typeface="Arial"/>
                        </a:rPr>
                        <a:t>Document 5 Text</a:t>
                      </a:r>
                      <a:endParaRPr sz="1800"/>
                    </a:p>
                  </a:txBody>
                  <a:tcPr/>
                </a:tc>
                <a:tc>
                  <a:txBody>
                    <a:bodyPr/>
                    <a:lstStyle/>
                    <a:p>
                      <a:r>
                        <a:rPr lang="en-US" sz="2400">
                          <a:latin typeface="Arial"/>
                        </a:rPr>
                        <a:t>Test</a:t>
                      </a:r>
                      <a:endParaRPr sz="1800"/>
                    </a:p>
                  </a:txBody>
                  <a:tcPr/>
                </a:tc>
              </a:tr>
              <a:tr h="504000">
                <a:tc>
                  <a:txBody>
                    <a:bodyPr/>
                    <a:lstStyle/>
                    <a:p>
                      <a:r>
                        <a:rPr lang="en-US" sz="2400">
                          <a:latin typeface="Arial"/>
                        </a:rPr>
                        <a:t>Anti-materialist</a:t>
                      </a:r>
                      <a:endParaRPr sz="1800"/>
                    </a:p>
                  </a:txBody>
                  <a:tcPr/>
                </a:tc>
                <a:tc>
                  <a:txBody>
                    <a:bodyPr/>
                    <a:lstStyle/>
                    <a:p>
                      <a:r>
                        <a:rPr lang="en-US" sz="2400">
                          <a:latin typeface="Arial"/>
                        </a:rPr>
                        <a:t>Document 6 Text</a:t>
                      </a:r>
                      <a:endParaRPr sz="1800"/>
                    </a:p>
                  </a:txBody>
                  <a:tcPr/>
                </a:tc>
                <a:tc>
                  <a:txBody>
                    <a:bodyPr/>
                    <a:lstStyle/>
                    <a:p>
                      <a:r>
                        <a:rPr lang="en-US" sz="2400">
                          <a:latin typeface="Arial"/>
                        </a:rPr>
                        <a:t>Test</a:t>
                      </a:r>
                      <a:endParaRPr sz="1800"/>
                    </a:p>
                  </a:txBody>
                  <a:tcPr/>
                </a:tc>
              </a:tr>
              <a:tr h="504000">
                <a:tc>
                  <a:txBody>
                    <a:bodyPr/>
                    <a:lstStyle/>
                    <a:p>
                      <a:r>
                        <a:rPr lang="en-US" sz="2400">
                          <a:latin typeface="Arial"/>
                        </a:rPr>
                        <a:t>?</a:t>
                      </a:r>
                      <a:endParaRPr sz="1800"/>
                    </a:p>
                  </a:txBody>
                  <a:tcPr/>
                </a:tc>
                <a:tc>
                  <a:txBody>
                    <a:bodyPr/>
                    <a:lstStyle/>
                    <a:p>
                      <a:r>
                        <a:rPr lang="en-US" sz="2400">
                          <a:latin typeface="Arial"/>
                        </a:rPr>
                        <a:t>Document 7 Text</a:t>
                      </a:r>
                      <a:endParaRPr sz="1800"/>
                    </a:p>
                  </a:txBody>
                  <a:tcPr/>
                </a:tc>
                <a:tc>
                  <a:txBody>
                    <a:bodyPr/>
                    <a:lstStyle/>
                    <a:p>
                      <a:r>
                        <a:rPr lang="en-US" sz="2400">
                          <a:latin typeface="Arial"/>
                        </a:rPr>
                        <a:t>Unknown</a:t>
                      </a:r>
                      <a:endParaRPr sz="1800"/>
                    </a:p>
                  </a:txBody>
                  <a:tcPr/>
                </a:tc>
              </a:tr>
              <a:tr h="504000">
                <a:tc>
                  <a:txBody>
                    <a:bodyPr/>
                    <a:lstStyle/>
                    <a:p>
                      <a:r>
                        <a:rPr lang="en-US" sz="2400">
                          <a:latin typeface="Arial"/>
                        </a:rPr>
                        <a:t>?</a:t>
                      </a:r>
                      <a:endParaRPr sz="1800"/>
                    </a:p>
                  </a:txBody>
                  <a:tcPr/>
                </a:tc>
                <a:tc>
                  <a:txBody>
                    <a:bodyPr/>
                    <a:lstStyle/>
                    <a:p>
                      <a:r>
                        <a:rPr lang="en-US" sz="2400">
                          <a:latin typeface="Arial"/>
                        </a:rPr>
                        <a:t>Document 8 Text</a:t>
                      </a:r>
                      <a:endParaRPr sz="1800"/>
                    </a:p>
                  </a:txBody>
                  <a:tcPr/>
                </a:tc>
                <a:tc>
                  <a:txBody>
                    <a:bodyPr/>
                    <a:lstStyle/>
                    <a:p>
                      <a:r>
                        <a:rPr lang="en-US" sz="2400">
                          <a:latin typeface="Arial"/>
                        </a:rPr>
                        <a:t>Unknown</a:t>
                      </a:r>
                      <a:endParaRPr sz="1800"/>
                    </a:p>
                  </a:txBody>
                  <a:tcPr/>
                </a:tc>
              </a:tr>
              <a:tr h="504000">
                <a:tc>
                  <a:txBody>
                    <a:bodyPr/>
                    <a:lstStyle/>
                    <a:p>
                      <a:r>
                        <a:rPr lang="en-US" sz="2400">
                          <a:latin typeface="Arial"/>
                        </a:rPr>
                        <a:t>?</a:t>
                      </a:r>
                      <a:endParaRPr sz="1800"/>
                    </a:p>
                  </a:txBody>
                  <a:tcPr/>
                </a:tc>
                <a:tc>
                  <a:txBody>
                    <a:bodyPr/>
                    <a:lstStyle/>
                    <a:p>
                      <a:r>
                        <a:rPr lang="en-US" sz="2400">
                          <a:latin typeface="Arial"/>
                        </a:rPr>
                        <a:t>Document 9 Text</a:t>
                      </a:r>
                      <a:endParaRPr sz="1800"/>
                    </a:p>
                  </a:txBody>
                  <a:tcPr/>
                </a:tc>
                <a:tc>
                  <a:txBody>
                    <a:bodyPr/>
                    <a:lstStyle/>
                    <a:p>
                      <a:r>
                        <a:rPr lang="en-US" sz="2400">
                          <a:latin typeface="Arial"/>
                        </a:rPr>
                        <a:t>Unknown</a:t>
                      </a:r>
                      <a:endParaRPr sz="1800"/>
                    </a:p>
                  </a:txBody>
                  <a:tcPr/>
                </a:tc>
              </a:tr>
              <a:tr h="506160">
                <a:tc>
                  <a:txBody>
                    <a:bodyPr/>
                    <a:lstStyle/>
                    <a:p>
                      <a:r>
                        <a:rPr lang="en-US" sz="2400">
                          <a:latin typeface="Arial"/>
                        </a:rPr>
                        <a:t>?</a:t>
                      </a:r>
                      <a:endParaRPr sz="1800"/>
                    </a:p>
                  </a:txBody>
                  <a:tcPr/>
                </a:tc>
                <a:tc>
                  <a:txBody>
                    <a:bodyPr/>
                    <a:lstStyle/>
                    <a:p>
                      <a:r>
                        <a:rPr lang="en-US" sz="2400">
                          <a:latin typeface="Arial"/>
                        </a:rPr>
                        <a:t>Document 10 Text</a:t>
                      </a:r>
                      <a:endParaRPr sz="1800"/>
                    </a:p>
                  </a:txBody>
                  <a:tcPr/>
                </a:tc>
                <a:tc>
                  <a:txBody>
                    <a:bodyPr/>
                    <a:lstStyle/>
                    <a:p>
                      <a:r>
                        <a:rPr lang="en-US" sz="2400">
                          <a:latin typeface="Arial"/>
                        </a:rPr>
                        <a:t>Unknown</a:t>
                      </a:r>
                      <a:endParaRPr sz="1800"/>
                    </a:p>
                  </a:txBody>
                  <a:tcPr/>
                </a:tc>
              </a:tr>
            </a:tbl>
          </a:graphicData>
        </a:graphic>
      </p:graphicFrame>
    </p:spTree>
    <p:extLst>
      <p:ext uri="{BB962C8B-B14F-4D97-AF65-F5344CB8AC3E}">
        <p14:creationId xmlns:p14="http://schemas.microsoft.com/office/powerpoint/2010/main" val="193723812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Analyzing Output</a:t>
            </a:r>
            <a:endParaRPr/>
          </a:p>
        </p:txBody>
      </p:sp>
      <p:sp>
        <p:nvSpPr>
          <p:cNvPr id="86" name="TextShape 2"/>
          <p:cNvSpPr txBox="1"/>
          <p:nvPr/>
        </p:nvSpPr>
        <p:spPr>
          <a:xfrm>
            <a:off x="504001" y="1769040"/>
            <a:ext cx="9071640" cy="4384440"/>
          </a:xfrm>
          <a:prstGeom prst="rect">
            <a:avLst/>
          </a:prstGeom>
        </p:spPr>
        <p:txBody>
          <a:bodyPr lIns="0" tIns="0" rIns="0" bIns="0"/>
          <a:lstStyle/>
          <a:p>
            <a:pPr lvl="6">
              <a:buSzPct val="45000"/>
            </a:pPr>
            <a:r>
              <a:rPr lang="en-US" sz="2800" u="sng" dirty="0">
                <a:latin typeface="Arial"/>
              </a:rPr>
              <a:t>____true positives</a:t>
            </a:r>
            <a:r>
              <a:rPr lang="en-US" sz="2800" dirty="0">
                <a:latin typeface="Arial"/>
              </a:rPr>
              <a:t>________</a:t>
            </a:r>
            <a:endParaRPr dirty="0"/>
          </a:p>
          <a:p>
            <a:pPr>
              <a:buSzPct val="45000"/>
            </a:pPr>
            <a:r>
              <a:rPr lang="en-US" sz="2800" dirty="0">
                <a:solidFill>
                  <a:srgbClr val="6600CC"/>
                </a:solidFill>
                <a:latin typeface="Arial"/>
              </a:rPr>
              <a:t>precision</a:t>
            </a:r>
            <a:r>
              <a:rPr lang="en-US" sz="2800" dirty="0">
                <a:latin typeface="Arial"/>
              </a:rPr>
              <a:t>     = 	</a:t>
            </a:r>
            <a:r>
              <a:rPr lang="en-US" sz="2800" dirty="0" smtClean="0">
                <a:latin typeface="Arial"/>
              </a:rPr>
              <a:t>true </a:t>
            </a:r>
            <a:r>
              <a:rPr lang="en-US" sz="2800" dirty="0">
                <a:latin typeface="Arial"/>
              </a:rPr>
              <a:t>positives + false positives</a:t>
            </a:r>
            <a:endParaRPr dirty="0"/>
          </a:p>
          <a:p>
            <a:pPr lvl="1">
              <a:buSzPct val="75000"/>
              <a:buFont typeface="StarSymbol"/>
              <a:buChar char=""/>
            </a:pPr>
            <a:endParaRPr lang="en-US" sz="2800" dirty="0">
              <a:latin typeface="Arial"/>
            </a:endParaRPr>
          </a:p>
          <a:p>
            <a:pPr>
              <a:buSzPct val="45000"/>
              <a:buFont typeface="StarSymbol"/>
              <a:buChar char=""/>
            </a:pPr>
            <a:endParaRPr dirty="0"/>
          </a:p>
          <a:p>
            <a:pPr>
              <a:buSzPct val="45000"/>
            </a:pPr>
            <a:r>
              <a:rPr lang="en-US" sz="2800" dirty="0">
                <a:solidFill>
                  <a:srgbClr val="009933"/>
                </a:solidFill>
                <a:latin typeface="Arial"/>
              </a:rPr>
              <a:t>recall </a:t>
            </a:r>
            <a:r>
              <a:rPr lang="en-US" sz="2800" dirty="0">
                <a:latin typeface="Arial"/>
              </a:rPr>
              <a:t>      = 		</a:t>
            </a:r>
            <a:r>
              <a:rPr lang="en-US" sz="2800" dirty="0" smtClean="0">
                <a:latin typeface="Arial"/>
              </a:rPr>
              <a:t>___</a:t>
            </a:r>
            <a:r>
              <a:rPr lang="en-US" sz="2800" u="sng" dirty="0" smtClean="0">
                <a:latin typeface="Arial"/>
              </a:rPr>
              <a:t>true </a:t>
            </a:r>
            <a:r>
              <a:rPr lang="en-US" sz="2800" u="sng" dirty="0">
                <a:latin typeface="Arial"/>
              </a:rPr>
              <a:t>positives</a:t>
            </a:r>
            <a:r>
              <a:rPr lang="en-US" sz="2800" u="sng" dirty="0" smtClean="0">
                <a:latin typeface="Arial"/>
              </a:rPr>
              <a:t>_______</a:t>
            </a:r>
            <a:endParaRPr dirty="0" smtClean="0"/>
          </a:p>
          <a:p>
            <a:pPr lvl="6">
              <a:buSzPct val="45000"/>
            </a:pPr>
            <a:r>
              <a:rPr lang="en-US" sz="2800" dirty="0" smtClean="0">
                <a:latin typeface="Arial"/>
              </a:rPr>
              <a:t> true positives + false negatives</a:t>
            </a:r>
            <a:endParaRPr dirty="0"/>
          </a:p>
        </p:txBody>
      </p:sp>
      <p:sp>
        <p:nvSpPr>
          <p:cNvPr id="87" name="TextShape 3"/>
          <p:cNvSpPr txBox="1"/>
          <p:nvPr/>
        </p:nvSpPr>
        <p:spPr>
          <a:xfrm>
            <a:off x="731520" y="4688571"/>
            <a:ext cx="8686800" cy="885960"/>
          </a:xfrm>
          <a:prstGeom prst="rect">
            <a:avLst/>
          </a:prstGeom>
        </p:spPr>
        <p:txBody>
          <a:bodyPr lIns="89991" tIns="44996" rIns="89991" bIns="44996"/>
          <a:lstStyle/>
          <a:p>
            <a:pPr lvl="1">
              <a:buSzPct val="45000"/>
            </a:pPr>
            <a:r>
              <a:rPr lang="en-US" sz="2800" dirty="0" smtClean="0"/>
              <a:t>Ex: </a:t>
            </a:r>
            <a:r>
              <a:rPr lang="en-US" sz="2800" dirty="0"/>
              <a:t>A</a:t>
            </a:r>
            <a:r>
              <a:rPr lang="en-US" sz="2800" dirty="0" smtClean="0"/>
              <a:t>n algorithm labels 30 words from a TEST document with a ‘generous’ label. 20 of those words were about ‘generosity.’ The algorithm failed to recognize 40 other instances of words that about ‘generosity</a:t>
            </a:r>
            <a:r>
              <a:rPr lang="en-US" sz="2800" dirty="0"/>
              <a:t>.</a:t>
            </a:r>
            <a:r>
              <a:rPr lang="en-US" sz="2800" dirty="0" smtClean="0"/>
              <a:t>’ What is the algorithm’s precision; it’s recall? Is it ready to unleash on unlabeled documents? </a:t>
            </a:r>
          </a:p>
          <a:p>
            <a:pPr lvl="1">
              <a:buSzPct val="45000"/>
            </a:pPr>
            <a:endParaRPr dirty="0"/>
          </a:p>
        </p:txBody>
      </p:sp>
    </p:spTree>
    <p:extLst>
      <p:ext uri="{BB962C8B-B14F-4D97-AF65-F5344CB8AC3E}">
        <p14:creationId xmlns:p14="http://schemas.microsoft.com/office/powerpoint/2010/main" val="521669133"/>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Questions about Deductive Approaches?</a:t>
            </a:r>
            <a:endParaRPr lang="en-US" dirty="0"/>
          </a:p>
        </p:txBody>
      </p:sp>
      <p:pic>
        <p:nvPicPr>
          <p:cNvPr id="4" name="Picture 3"/>
          <p:cNvPicPr>
            <a:picLocks noChangeAspect="1"/>
          </p:cNvPicPr>
          <p:nvPr/>
        </p:nvPicPr>
        <p:blipFill>
          <a:blip r:embed="rId2"/>
          <a:stretch>
            <a:fillRect/>
          </a:stretch>
        </p:blipFill>
        <p:spPr>
          <a:xfrm>
            <a:off x="623059" y="2305480"/>
            <a:ext cx="3196262" cy="2559556"/>
          </a:xfrm>
          <a:prstGeom prst="rect">
            <a:avLst/>
          </a:prstGeom>
        </p:spPr>
      </p:pic>
      <p:pic>
        <p:nvPicPr>
          <p:cNvPr id="5" name="Picture 4"/>
          <p:cNvPicPr>
            <a:picLocks noChangeAspect="1"/>
          </p:cNvPicPr>
          <p:nvPr/>
        </p:nvPicPr>
        <p:blipFill>
          <a:blip r:embed="rId2"/>
          <a:stretch>
            <a:fillRect/>
          </a:stretch>
        </p:blipFill>
        <p:spPr>
          <a:xfrm>
            <a:off x="5947738" y="1608143"/>
            <a:ext cx="3196262" cy="2559556"/>
          </a:xfrm>
          <a:prstGeom prst="rect">
            <a:avLst/>
          </a:prstGeom>
        </p:spPr>
      </p:pic>
      <p:pic>
        <p:nvPicPr>
          <p:cNvPr id="6" name="Picture 5"/>
          <p:cNvPicPr>
            <a:picLocks noChangeAspect="1"/>
          </p:cNvPicPr>
          <p:nvPr/>
        </p:nvPicPr>
        <p:blipFill>
          <a:blip r:embed="rId2"/>
          <a:stretch>
            <a:fillRect/>
          </a:stretch>
        </p:blipFill>
        <p:spPr>
          <a:xfrm>
            <a:off x="3139620" y="2644727"/>
            <a:ext cx="4009207" cy="3210560"/>
          </a:xfrm>
          <a:prstGeom prst="rect">
            <a:avLst/>
          </a:prstGeom>
        </p:spPr>
      </p:pic>
    </p:spTree>
    <p:extLst>
      <p:ext uri="{BB962C8B-B14F-4D97-AF65-F5344CB8AC3E}">
        <p14:creationId xmlns:p14="http://schemas.microsoft.com/office/powerpoint/2010/main" val="1518337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Fully Automated, Inductive Approaches</a:t>
            </a:r>
            <a:endParaRPr dirty="0"/>
          </a:p>
        </p:txBody>
      </p:sp>
      <p:pic>
        <p:nvPicPr>
          <p:cNvPr id="98" name="Picture 97"/>
          <p:cNvPicPr/>
          <p:nvPr/>
        </p:nvPicPr>
        <p:blipFill>
          <a:blip r:embed="rId3"/>
          <a:stretch>
            <a:fillRect/>
          </a:stretch>
        </p:blipFill>
        <p:spPr>
          <a:xfrm>
            <a:off x="3237511" y="1956080"/>
            <a:ext cx="3163184" cy="3654045"/>
          </a:xfrm>
          <a:prstGeom prst="rect">
            <a:avLst/>
          </a:prstGeom>
          <a:ln>
            <a:noFill/>
          </a:ln>
        </p:spPr>
      </p:pic>
      <p:sp>
        <p:nvSpPr>
          <p:cNvPr id="99" name="TextShape 2"/>
          <p:cNvSpPr txBox="1"/>
          <p:nvPr/>
        </p:nvSpPr>
        <p:spPr>
          <a:xfrm>
            <a:off x="3458229" y="2137644"/>
            <a:ext cx="4114800" cy="2377440"/>
          </a:xfrm>
          <a:prstGeom prst="rect">
            <a:avLst/>
          </a:prstGeom>
        </p:spPr>
        <p:txBody>
          <a:bodyPr lIns="89991" tIns="44996" rIns="89991" bIns="44996"/>
          <a:lstStyle/>
          <a:p>
            <a:endParaRPr dirty="0"/>
          </a:p>
        </p:txBody>
      </p:sp>
      <p:sp>
        <p:nvSpPr>
          <p:cNvPr id="2" name="TextBox 1"/>
          <p:cNvSpPr txBox="1"/>
          <p:nvPr/>
        </p:nvSpPr>
        <p:spPr>
          <a:xfrm>
            <a:off x="2319095" y="5783546"/>
            <a:ext cx="5000016" cy="584776"/>
          </a:xfrm>
          <a:prstGeom prst="rect">
            <a:avLst/>
          </a:prstGeom>
          <a:noFill/>
        </p:spPr>
        <p:txBody>
          <a:bodyPr wrap="square" rtlCol="0">
            <a:spAutoFit/>
          </a:bodyPr>
          <a:lstStyle/>
          <a:p>
            <a:r>
              <a:rPr lang="en-US" sz="3200" dirty="0" smtClean="0"/>
              <a:t>What kind stuff we </a:t>
            </a:r>
            <a:r>
              <a:rPr lang="en-US" sz="3200" dirty="0" err="1" smtClean="0"/>
              <a:t>hav</a:t>
            </a:r>
            <a:r>
              <a:rPr lang="en-US" sz="3200" dirty="0" smtClean="0"/>
              <a:t> bag?</a:t>
            </a:r>
            <a:endParaRPr lang="en-US" sz="3200" dirty="0"/>
          </a:p>
        </p:txBody>
      </p:sp>
      <p:sp>
        <p:nvSpPr>
          <p:cNvPr id="3" name="TextBox 2"/>
          <p:cNvSpPr txBox="1"/>
          <p:nvPr/>
        </p:nvSpPr>
        <p:spPr>
          <a:xfrm>
            <a:off x="398833" y="3341427"/>
            <a:ext cx="3059395" cy="646331"/>
          </a:xfrm>
          <a:prstGeom prst="rect">
            <a:avLst/>
          </a:prstGeom>
          <a:noFill/>
        </p:spPr>
        <p:txBody>
          <a:bodyPr wrap="square" rtlCol="0">
            <a:spAutoFit/>
          </a:bodyPr>
          <a:lstStyle/>
          <a:p>
            <a:r>
              <a:rPr lang="en-US" sz="3600" b="1" dirty="0" smtClean="0">
                <a:solidFill>
                  <a:srgbClr val="FF0000"/>
                </a:solidFill>
              </a:rPr>
              <a:t>Begin here! </a:t>
            </a:r>
            <a:r>
              <a:rPr lang="en-US" sz="3600" b="1" dirty="0" smtClean="0">
                <a:solidFill>
                  <a:srgbClr val="FF0000"/>
                </a:solidFill>
                <a:sym typeface="Wingdings" panose="05000000000000000000" pitchFamily="2" charset="2"/>
              </a:rPr>
              <a:t></a:t>
            </a:r>
            <a:endParaRPr lang="en-US" sz="36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39100" y="301321"/>
            <a:ext cx="9071640" cy="1262160"/>
          </a:xfrm>
          <a:prstGeom prst="rect">
            <a:avLst/>
          </a:prstGeom>
        </p:spPr>
        <p:txBody>
          <a:bodyPr lIns="0" tIns="0" rIns="0" bIns="0" anchor="ctr"/>
          <a:lstStyle/>
          <a:p>
            <a:pPr algn="ctr"/>
            <a:r>
              <a:rPr lang="en-US" sz="4400" dirty="0" smtClean="0">
                <a:latin typeface="Arial"/>
              </a:rPr>
              <a:t>Pre-Processing: Bagging Words</a:t>
            </a:r>
            <a:endParaRPr dirty="0"/>
          </a:p>
        </p:txBody>
      </p:sp>
      <p:sp>
        <p:nvSpPr>
          <p:cNvPr id="102" name="TextShape 3"/>
          <p:cNvSpPr txBox="1"/>
          <p:nvPr/>
        </p:nvSpPr>
        <p:spPr>
          <a:xfrm>
            <a:off x="504360" y="1563481"/>
            <a:ext cx="9071640" cy="4384440"/>
          </a:xfrm>
          <a:prstGeom prst="rect">
            <a:avLst/>
          </a:prstGeom>
        </p:spPr>
        <p:txBody>
          <a:bodyPr lIns="0" tIns="0" rIns="0" bIns="0"/>
          <a:lstStyle/>
          <a:p>
            <a:pPr>
              <a:buSzPct val="45000"/>
              <a:buFont typeface="StarSymbol"/>
              <a:buChar char=""/>
            </a:pPr>
            <a:endParaRPr dirty="0"/>
          </a:p>
        </p:txBody>
      </p:sp>
      <p:sp>
        <p:nvSpPr>
          <p:cNvPr id="103" name="TextShape 4"/>
          <p:cNvSpPr txBox="1"/>
          <p:nvPr/>
        </p:nvSpPr>
        <p:spPr>
          <a:xfrm>
            <a:off x="163801" y="1924920"/>
            <a:ext cx="9071640" cy="4384440"/>
          </a:xfrm>
          <a:prstGeom prst="rect">
            <a:avLst/>
          </a:prstGeom>
        </p:spPr>
        <p:txBody>
          <a:bodyPr lIns="0" tIns="0" rIns="0" bIns="0"/>
          <a:lstStyle/>
          <a:p>
            <a:endParaRPr/>
          </a:p>
        </p:txBody>
      </p:sp>
      <p:sp>
        <p:nvSpPr>
          <p:cNvPr id="104" name="TextShape 5"/>
          <p:cNvSpPr txBox="1"/>
          <p:nvPr/>
        </p:nvSpPr>
        <p:spPr>
          <a:xfrm>
            <a:off x="564959" y="2002864"/>
            <a:ext cx="9071640" cy="4384440"/>
          </a:xfrm>
          <a:prstGeom prst="rect">
            <a:avLst/>
          </a:prstGeom>
        </p:spPr>
        <p:txBody>
          <a:bodyPr lIns="0" tIns="0" rIns="0" bIns="0"/>
          <a:lstStyle/>
          <a:p>
            <a:pPr>
              <a:buSzPct val="45000"/>
            </a:pPr>
            <a:r>
              <a:rPr lang="en-US" sz="4000" dirty="0">
                <a:solidFill>
                  <a:srgbClr val="000000"/>
                </a:solidFill>
                <a:latin typeface="Arial"/>
              </a:rPr>
              <a:t>we need steer clear </a:t>
            </a:r>
            <a:r>
              <a:rPr lang="en-US" sz="4000" dirty="0" err="1">
                <a:solidFill>
                  <a:srgbClr val="0000FF"/>
                </a:solidFill>
                <a:latin typeface="Arial"/>
              </a:rPr>
              <a:t>poverti</a:t>
            </a:r>
            <a:r>
              <a:rPr lang="en-US" sz="4000" dirty="0">
                <a:solidFill>
                  <a:srgbClr val="000000"/>
                </a:solidFill>
                <a:latin typeface="Arial"/>
              </a:rPr>
              <a:t> </a:t>
            </a:r>
            <a:r>
              <a:rPr lang="en-US" sz="4000" dirty="0">
                <a:solidFill>
                  <a:srgbClr val="0000FF"/>
                </a:solidFill>
                <a:latin typeface="Arial"/>
              </a:rPr>
              <a:t>ambit</a:t>
            </a:r>
            <a:r>
              <a:rPr lang="en-US" sz="4000" dirty="0">
                <a:solidFill>
                  <a:srgbClr val="000000"/>
                </a:solidFill>
                <a:latin typeface="Arial"/>
              </a:rPr>
              <a:t>  where </a:t>
            </a:r>
            <a:r>
              <a:rPr lang="en-US" sz="4000" dirty="0" err="1">
                <a:solidFill>
                  <a:srgbClr val="0000FF"/>
                </a:solidFill>
                <a:latin typeface="Arial"/>
              </a:rPr>
              <a:t>peopl</a:t>
            </a:r>
            <a:r>
              <a:rPr lang="en-US" sz="4000" dirty="0">
                <a:solidFill>
                  <a:srgbClr val="000000"/>
                </a:solidFill>
                <a:latin typeface="Arial"/>
              </a:rPr>
              <a:t> want drive </a:t>
            </a:r>
            <a:r>
              <a:rPr lang="en-US" sz="4000" dirty="0" err="1">
                <a:solidFill>
                  <a:srgbClr val="0000FF"/>
                </a:solidFill>
                <a:latin typeface="Arial"/>
              </a:rPr>
              <a:t>fanci</a:t>
            </a:r>
            <a:r>
              <a:rPr lang="en-US" sz="4000" dirty="0">
                <a:solidFill>
                  <a:srgbClr val="000000"/>
                </a:solidFill>
                <a:latin typeface="Arial"/>
              </a:rPr>
              <a:t> car wear nice </a:t>
            </a:r>
            <a:r>
              <a:rPr lang="en-US" sz="4000" dirty="0">
                <a:solidFill>
                  <a:srgbClr val="0000FF"/>
                </a:solidFill>
                <a:latin typeface="Arial"/>
              </a:rPr>
              <a:t>cloth </a:t>
            </a:r>
            <a:r>
              <a:rPr lang="en-US" sz="4000" dirty="0">
                <a:solidFill>
                  <a:srgbClr val="000000"/>
                </a:solidFill>
                <a:latin typeface="Arial"/>
              </a:rPr>
              <a:t>live nice </a:t>
            </a:r>
            <a:r>
              <a:rPr lang="en-US" sz="4000" dirty="0">
                <a:solidFill>
                  <a:srgbClr val="0000FF"/>
                </a:solidFill>
                <a:latin typeface="Arial"/>
              </a:rPr>
              <a:t>apart</a:t>
            </a:r>
            <a:r>
              <a:rPr lang="en-US" sz="4000" dirty="0">
                <a:solidFill>
                  <a:srgbClr val="000000"/>
                </a:solidFill>
                <a:latin typeface="Arial"/>
              </a:rPr>
              <a:t> want work hard accomplish </a:t>
            </a:r>
            <a:r>
              <a:rPr lang="en-US" sz="4000" dirty="0">
                <a:solidFill>
                  <a:srgbClr val="0000FF"/>
                </a:solidFill>
                <a:latin typeface="Arial"/>
              </a:rPr>
              <a:t>thing </a:t>
            </a:r>
            <a:r>
              <a:rPr lang="en-US" sz="4000" dirty="0" err="1">
                <a:solidFill>
                  <a:srgbClr val="0000FF"/>
                </a:solidFill>
                <a:latin typeface="Arial"/>
              </a:rPr>
              <a:t>everyon</a:t>
            </a:r>
            <a:r>
              <a:rPr lang="en-US" sz="4000" dirty="0">
                <a:solidFill>
                  <a:srgbClr val="000000"/>
                </a:solidFill>
                <a:latin typeface="Arial"/>
              </a:rPr>
              <a:t> should </a:t>
            </a:r>
            <a:r>
              <a:rPr lang="en-US" sz="4000" dirty="0">
                <a:solidFill>
                  <a:srgbClr val="0000FF"/>
                </a:solidFill>
                <a:latin typeface="Arial"/>
              </a:rPr>
              <a:t>tri</a:t>
            </a:r>
            <a:r>
              <a:rPr lang="en-US" sz="4000" dirty="0">
                <a:solidFill>
                  <a:srgbClr val="000000"/>
                </a:solidFill>
                <a:latin typeface="Arial"/>
              </a:rPr>
              <a:t> </a:t>
            </a:r>
            <a:r>
              <a:rPr lang="en-US" sz="4000" dirty="0" err="1">
                <a:solidFill>
                  <a:srgbClr val="0000FF"/>
                </a:solidFill>
                <a:latin typeface="Arial"/>
              </a:rPr>
              <a:t>realiz</a:t>
            </a:r>
            <a:r>
              <a:rPr lang="en-US" sz="4000" dirty="0">
                <a:solidFill>
                  <a:srgbClr val="000000"/>
                </a:solidFill>
                <a:latin typeface="Arial"/>
              </a:rPr>
              <a:t> full </a:t>
            </a:r>
            <a:r>
              <a:rPr lang="en-US" sz="4000" dirty="0" err="1">
                <a:solidFill>
                  <a:srgbClr val="0000FF"/>
                </a:solidFill>
                <a:latin typeface="Arial"/>
              </a:rPr>
              <a:t>potenti</a:t>
            </a:r>
            <a:endParaRPr dirty="0"/>
          </a:p>
        </p:txBody>
      </p:sp>
      <p:sp>
        <p:nvSpPr>
          <p:cNvPr id="108" name="CustomShape 9"/>
          <p:cNvSpPr/>
          <p:nvPr/>
        </p:nvSpPr>
        <p:spPr>
          <a:xfrm>
            <a:off x="2286000" y="4965120"/>
            <a:ext cx="5577840" cy="2377440"/>
          </a:xfrm>
          <a:prstGeom prst="rect">
            <a:avLst/>
          </a:prstGeom>
          <a:solidFill>
            <a:srgbClr val="92D050"/>
          </a:solidFill>
          <a:ln>
            <a:solidFill>
              <a:srgbClr val="3465A4"/>
            </a:solidFill>
          </a:ln>
        </p:spPr>
        <p:txBody>
          <a:bodyPr wrap="none" lIns="89991" tIns="44996" rIns="89991" bIns="44996" anchor="ctr"/>
          <a:lstStyle/>
          <a:p>
            <a:pPr algn="ctr"/>
            <a:r>
              <a:rPr lang="en-US" sz="2800" dirty="0" err="1">
                <a:latin typeface="Arial"/>
              </a:rPr>
              <a:t>potenti</a:t>
            </a:r>
            <a:r>
              <a:rPr lang="en-US" sz="2800" dirty="0">
                <a:latin typeface="Arial"/>
              </a:rPr>
              <a:t>		 	apart </a:t>
            </a:r>
            <a:endParaRPr dirty="0"/>
          </a:p>
          <a:p>
            <a:pPr algn="ctr"/>
            <a:r>
              <a:rPr lang="en-US" sz="2800" dirty="0">
                <a:latin typeface="Arial"/>
              </a:rPr>
              <a:t>need 							steer </a:t>
            </a:r>
            <a:endParaRPr dirty="0"/>
          </a:p>
          <a:p>
            <a:pPr algn="ctr"/>
            <a:r>
              <a:rPr lang="en-US" sz="2800" dirty="0">
                <a:latin typeface="Arial"/>
              </a:rPr>
              <a:t>tri 				should </a:t>
            </a:r>
            <a:endParaRPr dirty="0"/>
          </a:p>
          <a:p>
            <a:pPr algn="ctr"/>
            <a:r>
              <a:rPr lang="en-US" sz="2800" dirty="0">
                <a:latin typeface="Arial"/>
              </a:rPr>
              <a:t>we	 		ambit </a:t>
            </a:r>
            <a:endParaRPr dirty="0"/>
          </a:p>
          <a:p>
            <a:pPr algn="ctr"/>
            <a:r>
              <a:rPr lang="en-US" sz="2800" dirty="0">
                <a:latin typeface="Arial"/>
              </a:rPr>
              <a:t>wear 						full</a:t>
            </a:r>
            <a:endParaRPr dirty="0"/>
          </a:p>
          <a:p>
            <a:pPr algn="ctr"/>
            <a:r>
              <a:rPr lang="en-US" sz="2800" dirty="0">
                <a:latin typeface="Arial"/>
              </a:rPr>
              <a:t> 						nice</a:t>
            </a:r>
            <a:endParaRPr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6047" y="422324"/>
            <a:ext cx="8568531" cy="1620430"/>
          </a:xfrm>
        </p:spPr>
        <p:txBody>
          <a:bodyPr/>
          <a:lstStyle/>
          <a:p>
            <a:pPr algn="l"/>
            <a:r>
              <a:rPr lang="en-US" sz="4400" dirty="0"/>
              <a:t>Goals</a:t>
            </a:r>
          </a:p>
        </p:txBody>
      </p:sp>
      <p:sp>
        <p:nvSpPr>
          <p:cNvPr id="3" name="Subtitle 2"/>
          <p:cNvSpPr>
            <a:spLocks noGrp="1"/>
          </p:cNvSpPr>
          <p:nvPr>
            <p:ph type="subTitle" idx="1"/>
          </p:nvPr>
        </p:nvSpPr>
        <p:spPr>
          <a:xfrm>
            <a:off x="1512094" y="1618439"/>
            <a:ext cx="7056438" cy="1931917"/>
          </a:xfrm>
        </p:spPr>
        <p:txBody>
          <a:bodyPr>
            <a:noAutofit/>
          </a:bodyPr>
          <a:lstStyle/>
          <a:p>
            <a:pPr algn="l"/>
            <a:r>
              <a:rPr lang="en-US" sz="2800" dirty="0" smtClean="0">
                <a:solidFill>
                  <a:schemeClr val="tx1"/>
                </a:solidFill>
              </a:rPr>
              <a:t>DAY ONE</a:t>
            </a:r>
          </a:p>
          <a:p>
            <a:pPr marL="789641" lvl="1" indent="-285721" algn="l">
              <a:buFont typeface="Arial" panose="020B0604020202020204" pitchFamily="34" charset="0"/>
              <a:buChar char="•"/>
            </a:pPr>
            <a:r>
              <a:rPr lang="en-US" sz="2000" dirty="0" smtClean="0">
                <a:solidFill>
                  <a:schemeClr val="tx1"/>
                </a:solidFill>
              </a:rPr>
              <a:t>To </a:t>
            </a:r>
            <a:r>
              <a:rPr lang="en-US" sz="2000" dirty="0">
                <a:solidFill>
                  <a:schemeClr val="tx1"/>
                </a:solidFill>
              </a:rPr>
              <a:t>build intuition about various text analysis approaches</a:t>
            </a:r>
          </a:p>
          <a:p>
            <a:pPr marL="1293559" lvl="2" indent="-285721" algn="l">
              <a:buFont typeface="Arial" panose="020B0604020202020204" pitchFamily="34" charset="0"/>
              <a:buChar char="•"/>
            </a:pPr>
            <a:r>
              <a:rPr lang="en-US" sz="2000" dirty="0" smtClean="0">
                <a:solidFill>
                  <a:schemeClr val="tx1"/>
                </a:solidFill>
              </a:rPr>
              <a:t>Their </a:t>
            </a:r>
            <a:r>
              <a:rPr lang="en-US" sz="2000" dirty="0">
                <a:solidFill>
                  <a:schemeClr val="tx1"/>
                </a:solidFill>
              </a:rPr>
              <a:t>strengths and </a:t>
            </a:r>
            <a:r>
              <a:rPr lang="en-US" sz="2000" dirty="0" smtClean="0">
                <a:solidFill>
                  <a:schemeClr val="tx1"/>
                </a:solidFill>
              </a:rPr>
              <a:t>limitations</a:t>
            </a:r>
            <a:endParaRPr lang="en-US" sz="2000" dirty="0">
              <a:solidFill>
                <a:schemeClr val="tx1"/>
              </a:solidFill>
            </a:endParaRPr>
          </a:p>
          <a:p>
            <a:pPr marL="1293559" lvl="2" indent="-285721" algn="l">
              <a:buFont typeface="Arial" panose="020B0604020202020204" pitchFamily="34" charset="0"/>
              <a:buChar char="•"/>
            </a:pPr>
            <a:r>
              <a:rPr lang="en-US" sz="2000" dirty="0" smtClean="0">
                <a:solidFill>
                  <a:schemeClr val="tx1"/>
                </a:solidFill>
              </a:rPr>
              <a:t>How each works</a:t>
            </a:r>
          </a:p>
          <a:p>
            <a:pPr marL="1293559" lvl="2" indent="-285721" algn="l">
              <a:buFont typeface="Arial" panose="020B0604020202020204" pitchFamily="34" charset="0"/>
              <a:buChar char="•"/>
            </a:pPr>
            <a:r>
              <a:rPr lang="en-US" sz="2000" dirty="0" smtClean="0">
                <a:solidFill>
                  <a:schemeClr val="tx1"/>
                </a:solidFill>
              </a:rPr>
              <a:t>What kinds of questions they can answer</a:t>
            </a:r>
            <a:endParaRPr lang="en-US" sz="2000" dirty="0">
              <a:solidFill>
                <a:schemeClr val="tx1"/>
              </a:solidFill>
            </a:endParaRPr>
          </a:p>
          <a:p>
            <a:pPr marL="789641" lvl="1" indent="-285721" algn="l">
              <a:buFont typeface="Arial" panose="020B0604020202020204" pitchFamily="34" charset="0"/>
              <a:buChar char="•"/>
            </a:pPr>
            <a:r>
              <a:rPr lang="en-US" sz="2000" dirty="0" smtClean="0">
                <a:solidFill>
                  <a:schemeClr val="tx1"/>
                </a:solidFill>
              </a:rPr>
              <a:t>To </a:t>
            </a:r>
            <a:r>
              <a:rPr lang="en-US" sz="2000" dirty="0">
                <a:solidFill>
                  <a:schemeClr val="tx1"/>
                </a:solidFill>
              </a:rPr>
              <a:t>practice our intuition by talking through our own research </a:t>
            </a:r>
            <a:r>
              <a:rPr lang="en-US" sz="2000" dirty="0" smtClean="0">
                <a:solidFill>
                  <a:schemeClr val="tx1"/>
                </a:solidFill>
              </a:rPr>
              <a:t>applications</a:t>
            </a:r>
          </a:p>
          <a:p>
            <a:pPr algn="l"/>
            <a:r>
              <a:rPr lang="en-US" sz="2800" dirty="0" smtClean="0">
                <a:solidFill>
                  <a:schemeClr val="tx1"/>
                </a:solidFill>
              </a:rPr>
              <a:t>DAY TWO</a:t>
            </a:r>
          </a:p>
          <a:p>
            <a:pPr marL="846818" lvl="2" indent="-342900" algn="l">
              <a:buFont typeface="Arial"/>
              <a:buChar char="•"/>
            </a:pPr>
            <a:r>
              <a:rPr lang="en-US" sz="2000" dirty="0">
                <a:solidFill>
                  <a:schemeClr val="tx1"/>
                </a:solidFill>
              </a:rPr>
              <a:t>To </a:t>
            </a:r>
            <a:r>
              <a:rPr lang="en-US" sz="2000" dirty="0" smtClean="0">
                <a:solidFill>
                  <a:schemeClr val="tx1"/>
                </a:solidFill>
              </a:rPr>
              <a:t>demonstrate 2 or 3 </a:t>
            </a:r>
            <a:r>
              <a:rPr lang="en-US" sz="2000" dirty="0">
                <a:solidFill>
                  <a:schemeClr val="tx1"/>
                </a:solidFill>
              </a:rPr>
              <a:t>of these approaches in </a:t>
            </a:r>
            <a:r>
              <a:rPr lang="en-US" sz="2000" dirty="0" smtClean="0">
                <a:solidFill>
                  <a:schemeClr val="tx1"/>
                </a:solidFill>
              </a:rPr>
              <a:t>R</a:t>
            </a:r>
          </a:p>
          <a:p>
            <a:pPr algn="l"/>
            <a:r>
              <a:rPr lang="en-US" sz="2800" dirty="0" smtClean="0">
                <a:solidFill>
                  <a:schemeClr val="tx1"/>
                </a:solidFill>
              </a:rPr>
              <a:t>DAY THREE</a:t>
            </a:r>
          </a:p>
          <a:p>
            <a:pPr marL="846820" lvl="1" indent="-342900" algn="l">
              <a:buFont typeface="Arial"/>
              <a:buChar char="•"/>
            </a:pPr>
            <a:r>
              <a:rPr lang="en-US" sz="2000" dirty="0" smtClean="0">
                <a:solidFill>
                  <a:schemeClr val="tx1"/>
                </a:solidFill>
              </a:rPr>
              <a:t>To practice the approaches in R</a:t>
            </a:r>
          </a:p>
          <a:p>
            <a:pPr marL="285721" indent="-285721" algn="l">
              <a:buFont typeface="Arial" panose="020B0604020202020204" pitchFamily="34" charset="0"/>
              <a:buChar char="•"/>
            </a:pPr>
            <a:r>
              <a:rPr lang="en-US" sz="2800" i="1" dirty="0" smtClean="0">
                <a:solidFill>
                  <a:schemeClr val="bg1">
                    <a:lumMod val="50000"/>
                  </a:schemeClr>
                </a:solidFill>
              </a:rPr>
              <a:t>Ulterior Motive: To recruit you into the ‘big text’ revolution  </a:t>
            </a:r>
            <a:r>
              <a:rPr lang="en-US" sz="2800" i="1" dirty="0" smtClean="0">
                <a:solidFill>
                  <a:schemeClr val="bg1">
                    <a:lumMod val="50000"/>
                  </a:schemeClr>
                </a:solidFill>
                <a:sym typeface="Wingdings" panose="05000000000000000000" pitchFamily="2" charset="2"/>
              </a:rPr>
              <a:t></a:t>
            </a:r>
            <a:endParaRPr lang="en-US" sz="2800" i="1" dirty="0">
              <a:solidFill>
                <a:schemeClr val="bg1">
                  <a:lumMod val="50000"/>
                </a:schemeClr>
              </a:solidFill>
            </a:endParaRPr>
          </a:p>
        </p:txBody>
      </p:sp>
    </p:spTree>
    <p:extLst>
      <p:ext uri="{BB962C8B-B14F-4D97-AF65-F5344CB8AC3E}">
        <p14:creationId xmlns:p14="http://schemas.microsoft.com/office/powerpoint/2010/main" val="3859464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Pre-Processing</a:t>
            </a:r>
            <a:endParaRPr lang="en-US" dirty="0"/>
          </a:p>
        </p:txBody>
      </p:sp>
      <p:sp>
        <p:nvSpPr>
          <p:cNvPr id="3" name="Content Placeholder 2"/>
          <p:cNvSpPr>
            <a:spLocks noGrp="1"/>
          </p:cNvSpPr>
          <p:nvPr>
            <p:ph idx="1"/>
          </p:nvPr>
        </p:nvSpPr>
        <p:spPr/>
        <p:txBody>
          <a:bodyPr/>
          <a:lstStyle/>
          <a:p>
            <a:r>
              <a:rPr lang="en-US" dirty="0" smtClean="0"/>
              <a:t>Removed </a:t>
            </a:r>
            <a:r>
              <a:rPr lang="en-US" dirty="0" smtClean="0">
                <a:solidFill>
                  <a:srgbClr val="FF0000"/>
                </a:solidFill>
              </a:rPr>
              <a:t>“stop words”</a:t>
            </a:r>
          </a:p>
          <a:p>
            <a:r>
              <a:rPr lang="en-US" dirty="0" smtClean="0">
                <a:solidFill>
                  <a:srgbClr val="FF0000"/>
                </a:solidFill>
              </a:rPr>
              <a:t>“Stemmed” </a:t>
            </a:r>
            <a:r>
              <a:rPr lang="en-US" dirty="0" smtClean="0"/>
              <a:t>words to their roots using a Porter stemmer (created by a dude named Porter)</a:t>
            </a:r>
          </a:p>
          <a:p>
            <a:r>
              <a:rPr lang="en-US" dirty="0" smtClean="0"/>
              <a:t>Removed punctuation</a:t>
            </a:r>
          </a:p>
          <a:p>
            <a:r>
              <a:rPr lang="en-US" dirty="0" smtClean="0"/>
              <a:t>Removed upper case</a:t>
            </a:r>
          </a:p>
          <a:p>
            <a:r>
              <a:rPr lang="en-US" dirty="0" smtClean="0"/>
              <a:t>Ready to count how many of each word remains in each document to produce…</a:t>
            </a:r>
            <a:endParaRPr lang="en-US" dirty="0"/>
          </a:p>
        </p:txBody>
      </p:sp>
    </p:spTree>
    <p:extLst>
      <p:ext uri="{BB962C8B-B14F-4D97-AF65-F5344CB8AC3E}">
        <p14:creationId xmlns:p14="http://schemas.microsoft.com/office/powerpoint/2010/main" val="296233257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Document-Term Matrix</a:t>
            </a:r>
            <a:endParaRPr dirty="0"/>
          </a:p>
        </p:txBody>
      </p:sp>
      <p:graphicFrame>
        <p:nvGraphicFramePr>
          <p:cNvPr id="110" name="Table 2"/>
          <p:cNvGraphicFramePr/>
          <p:nvPr>
            <p:extLst>
              <p:ext uri="{D42A27DB-BD31-4B8C-83A1-F6EECF244321}">
                <p14:modId xmlns:p14="http://schemas.microsoft.com/office/powerpoint/2010/main" val="3135129674"/>
              </p:ext>
            </p:extLst>
          </p:nvPr>
        </p:nvGraphicFramePr>
        <p:xfrm>
          <a:off x="504001" y="1769041"/>
          <a:ext cx="9071640" cy="5587679"/>
        </p:xfrm>
        <a:graphic>
          <a:graphicData uri="http://schemas.openxmlformats.org/drawingml/2006/table">
            <a:tbl>
              <a:tblPr/>
              <a:tblGrid>
                <a:gridCol w="2409480"/>
                <a:gridCol w="1568880"/>
                <a:gridCol w="1484640"/>
                <a:gridCol w="1793160"/>
                <a:gridCol w="1815480"/>
              </a:tblGrid>
              <a:tr h="863280">
                <a:tc>
                  <a:txBody>
                    <a:bodyPr/>
                    <a:lstStyle/>
                    <a:p>
                      <a:endParaRPr lang="en-US" sz="1800" dirty="0"/>
                    </a:p>
                  </a:txBody>
                  <a:tcPr/>
                </a:tc>
                <a:tc>
                  <a:txBody>
                    <a:bodyPr/>
                    <a:lstStyle/>
                    <a:p>
                      <a:r>
                        <a:rPr lang="en-US" sz="2800">
                          <a:latin typeface="Arial"/>
                        </a:rPr>
                        <a:t>ambit</a:t>
                      </a:r>
                      <a:endParaRPr sz="1800"/>
                    </a:p>
                  </a:txBody>
                  <a:tcPr/>
                </a:tc>
                <a:tc>
                  <a:txBody>
                    <a:bodyPr/>
                    <a:lstStyle/>
                    <a:p>
                      <a:r>
                        <a:rPr lang="en-US" sz="2800">
                          <a:latin typeface="Arial"/>
                        </a:rPr>
                        <a:t>poverti</a:t>
                      </a:r>
                      <a:endParaRPr sz="1800"/>
                    </a:p>
                  </a:txBody>
                  <a:tcPr/>
                </a:tc>
                <a:tc>
                  <a:txBody>
                    <a:bodyPr/>
                    <a:lstStyle/>
                    <a:p>
                      <a:r>
                        <a:rPr lang="en-US" sz="2800">
                          <a:latin typeface="Arial"/>
                        </a:rPr>
                        <a:t>peopl</a:t>
                      </a:r>
                      <a:endParaRPr sz="1800"/>
                    </a:p>
                  </a:txBody>
                  <a:tcPr/>
                </a:tc>
                <a:tc>
                  <a:txBody>
                    <a:bodyPr/>
                    <a:lstStyle/>
                    <a:p>
                      <a:r>
                        <a:rPr lang="en-US" sz="2800">
                          <a:latin typeface="Arial"/>
                        </a:rPr>
                        <a:t>full</a:t>
                      </a:r>
                      <a:endParaRPr sz="1800"/>
                    </a:p>
                  </a:txBody>
                  <a:tcPr/>
                </a:tc>
              </a:tr>
              <a:tr h="863280">
                <a:tc>
                  <a:txBody>
                    <a:bodyPr/>
                    <a:lstStyle/>
                    <a:p>
                      <a:r>
                        <a:rPr lang="en-US" sz="2800" dirty="0" smtClean="0">
                          <a:latin typeface="Arial"/>
                        </a:rPr>
                        <a:t>Document1</a:t>
                      </a:r>
                    </a:p>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0</a:t>
                      </a:r>
                      <a:endParaRPr sz="1800" dirty="0"/>
                    </a:p>
                  </a:txBody>
                  <a:tcPr/>
                </a:tc>
                <a:tc>
                  <a:txBody>
                    <a:bodyPr/>
                    <a:lstStyle/>
                    <a:p>
                      <a:r>
                        <a:rPr lang="en-US" sz="2800" dirty="0" smtClean="0">
                          <a:latin typeface="Arial"/>
                        </a:rPr>
                        <a:t>10</a:t>
                      </a:r>
                      <a:endParaRPr sz="1800" dirty="0"/>
                    </a:p>
                  </a:txBody>
                  <a:tcPr/>
                </a:tc>
              </a:tr>
              <a:tr h="863280">
                <a:tc>
                  <a:txBody>
                    <a:bodyPr/>
                    <a:lstStyle/>
                    <a:p>
                      <a:r>
                        <a:rPr lang="en-US" sz="2800" dirty="0" smtClean="0">
                          <a:latin typeface="Arial"/>
                        </a:rPr>
                        <a:t>Document2</a:t>
                      </a:r>
                    </a:p>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r h="863280">
                <a:tc>
                  <a:txBody>
                    <a:bodyPr/>
                    <a:lstStyle/>
                    <a:p>
                      <a:r>
                        <a:rPr lang="en-US" sz="2800" dirty="0" smtClean="0">
                          <a:latin typeface="Arial"/>
                        </a:rPr>
                        <a:t>Document3</a:t>
                      </a:r>
                    </a:p>
                    <a:p>
                      <a:r>
                        <a:rPr lang="en-US" sz="2800" dirty="0" smtClean="0">
                          <a:latin typeface="Arial"/>
                        </a:rPr>
                        <a:t>Warren</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80</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r>
              <a:tr h="863280">
                <a:tc>
                  <a:txBody>
                    <a:bodyPr/>
                    <a:lstStyle/>
                    <a:p>
                      <a:r>
                        <a:rPr lang="en-US" sz="2800" dirty="0" smtClean="0">
                          <a:latin typeface="Arial"/>
                        </a:rPr>
                        <a:t>Document4</a:t>
                      </a:r>
                    </a:p>
                    <a:p>
                      <a:r>
                        <a:rPr lang="en-US" sz="2800" dirty="0" smtClean="0">
                          <a:latin typeface="Arial"/>
                        </a:rPr>
                        <a:t>Rand Paul</a:t>
                      </a:r>
                      <a:endParaRPr sz="1800" dirty="0"/>
                    </a:p>
                  </a:txBody>
                  <a:tcPr/>
                </a:tc>
                <a:tc>
                  <a:txBody>
                    <a:bodyPr/>
                    <a:lstStyle/>
                    <a:p>
                      <a:r>
                        <a:rPr lang="en-US" sz="2800" dirty="0" smtClean="0">
                          <a:latin typeface="Arial"/>
                        </a:rPr>
                        <a:t>90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10</a:t>
                      </a:r>
                      <a:endParaRPr sz="1800" dirty="0"/>
                    </a:p>
                  </a:txBody>
                  <a:tcPr/>
                </a:tc>
              </a:tr>
              <a:tr h="864000">
                <a:tc>
                  <a:txBody>
                    <a:bodyPr/>
                    <a:lstStyle/>
                    <a:p>
                      <a:r>
                        <a:rPr lang="en-US" sz="2800" dirty="0" smtClean="0">
                          <a:latin typeface="Arial"/>
                        </a:rPr>
                        <a:t>Document5</a:t>
                      </a:r>
                    </a:p>
                    <a:p>
                      <a:r>
                        <a:rPr lang="en-US" sz="2800" dirty="0" smtClean="0">
                          <a:latin typeface="Arial"/>
                        </a:rPr>
                        <a:t>Christie</a:t>
                      </a:r>
                      <a:endParaRPr sz="1800" dirty="0"/>
                    </a:p>
                  </a:txBody>
                  <a:tcPr/>
                </a:tc>
                <a:tc>
                  <a:txBody>
                    <a:bodyPr/>
                    <a:lstStyle/>
                    <a:p>
                      <a:r>
                        <a:rPr lang="en-US" sz="2800" dirty="0" smtClean="0">
                          <a:latin typeface="Arial"/>
                        </a:rPr>
                        <a:t>50</a:t>
                      </a:r>
                      <a:endParaRPr sz="1800" dirty="0"/>
                    </a:p>
                  </a:txBody>
                  <a:tcPr/>
                </a:tc>
                <a:tc>
                  <a:txBody>
                    <a:bodyPr/>
                    <a:lstStyle/>
                    <a:p>
                      <a:r>
                        <a:rPr lang="en-US" sz="2800" dirty="0" smtClean="0">
                          <a:latin typeface="Arial"/>
                        </a:rPr>
                        <a:t>20</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20</a:t>
                      </a:r>
                      <a:endParaRPr sz="1800" dirty="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Imagine Democratic vs. Republican speeches. What is different? How would we measure it?</a:t>
            </a:r>
          </a:p>
          <a:p>
            <a:endParaRPr lang="en-US" dirty="0" smtClean="0"/>
          </a:p>
          <a:p>
            <a:pPr marL="440929" lvl="1" indent="0">
              <a:buNone/>
            </a:pPr>
            <a:r>
              <a:rPr lang="en-US" dirty="0" smtClean="0"/>
              <a:t>For example, speeches on:</a:t>
            </a:r>
          </a:p>
          <a:p>
            <a:pPr lvl="2"/>
            <a:r>
              <a:rPr lang="en-US" dirty="0" smtClean="0"/>
              <a:t>Immigration policy?</a:t>
            </a:r>
          </a:p>
          <a:p>
            <a:pPr lvl="2"/>
            <a:r>
              <a:rPr lang="en-US" dirty="0" smtClean="0"/>
              <a:t>Economic policy?</a:t>
            </a:r>
          </a:p>
          <a:p>
            <a:pPr lvl="2"/>
            <a:r>
              <a:rPr lang="en-US" dirty="0" smtClean="0"/>
              <a:t>Women’s health policy?</a:t>
            </a:r>
          </a:p>
          <a:p>
            <a:pPr marL="1007839" lvl="2" indent="0">
              <a:buNone/>
            </a:pPr>
            <a:endParaRPr lang="en-US" dirty="0"/>
          </a:p>
          <a:p>
            <a:pPr marL="0" indent="0">
              <a:buNone/>
            </a:pPr>
            <a:r>
              <a:rPr lang="en-US" dirty="0" smtClean="0">
                <a:solidFill>
                  <a:srgbClr val="0000FF"/>
                </a:solidFill>
              </a:rPr>
              <a:t>How might we measure these differences?</a:t>
            </a:r>
          </a:p>
        </p:txBody>
      </p:sp>
    </p:spTree>
    <p:extLst>
      <p:ext uri="{BB962C8B-B14F-4D97-AF65-F5344CB8AC3E}">
        <p14:creationId xmlns:p14="http://schemas.microsoft.com/office/powerpoint/2010/main" val="6817380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Difference </a:t>
            </a:r>
            <a:r>
              <a:rPr lang="en-US" sz="4400" dirty="0">
                <a:latin typeface="Arial"/>
              </a:rPr>
              <a:t>of Proportions</a:t>
            </a:r>
            <a:endParaRPr dirty="0"/>
          </a:p>
        </p:txBody>
      </p:sp>
      <p:graphicFrame>
        <p:nvGraphicFramePr>
          <p:cNvPr id="113" name="Table 3"/>
          <p:cNvGraphicFramePr/>
          <p:nvPr>
            <p:extLst>
              <p:ext uri="{D42A27DB-BD31-4B8C-83A1-F6EECF244321}">
                <p14:modId xmlns:p14="http://schemas.microsoft.com/office/powerpoint/2010/main" val="1114015234"/>
              </p:ext>
            </p:extLst>
          </p:nvPr>
        </p:nvGraphicFramePr>
        <p:xfrm>
          <a:off x="200520" y="1962361"/>
          <a:ext cx="8371440" cy="1639320"/>
        </p:xfrm>
        <a:graphic>
          <a:graphicData uri="http://schemas.openxmlformats.org/drawingml/2006/table">
            <a:tbl>
              <a:tblPr/>
              <a:tblGrid>
                <a:gridCol w="2409480"/>
                <a:gridCol w="1568880"/>
                <a:gridCol w="1484640"/>
                <a:gridCol w="1793160"/>
                <a:gridCol w="1115280"/>
              </a:tblGrid>
              <a:tr h="603000">
                <a:tc>
                  <a:txBody>
                    <a:bodyPr/>
                    <a:lstStyle/>
                    <a:p>
                      <a:endParaRPr lang="en-US" sz="1800"/>
                    </a:p>
                  </a:txBody>
                  <a:tcPr/>
                </a:tc>
                <a:tc>
                  <a:txBody>
                    <a:bodyPr/>
                    <a:lstStyle/>
                    <a:p>
                      <a:r>
                        <a:rPr lang="en-US" sz="2800">
                          <a:latin typeface="Arial"/>
                        </a:rPr>
                        <a:t>ambit</a:t>
                      </a:r>
                      <a:endParaRPr sz="1800"/>
                    </a:p>
                  </a:txBody>
                  <a:tcPr/>
                </a:tc>
                <a:tc>
                  <a:txBody>
                    <a:bodyPr/>
                    <a:lstStyle/>
                    <a:p>
                      <a:r>
                        <a:rPr lang="en-US" sz="2800">
                          <a:latin typeface="Arial"/>
                        </a:rPr>
                        <a:t>poverti</a:t>
                      </a:r>
                      <a:endParaRPr sz="1800"/>
                    </a:p>
                  </a:txBody>
                  <a:tcPr/>
                </a:tc>
                <a:tc>
                  <a:txBody>
                    <a:bodyPr/>
                    <a:lstStyle/>
                    <a:p>
                      <a:r>
                        <a:rPr lang="en-US" sz="2800">
                          <a:latin typeface="Arial"/>
                        </a:rPr>
                        <a:t>peopl</a:t>
                      </a:r>
                      <a:endParaRPr sz="1800"/>
                    </a:p>
                  </a:txBody>
                  <a:tcPr/>
                </a:tc>
                <a:tc>
                  <a:txBody>
                    <a:bodyPr/>
                    <a:lstStyle/>
                    <a:p>
                      <a:r>
                        <a:rPr lang="en-US" sz="2800">
                          <a:latin typeface="Arial"/>
                        </a:rPr>
                        <a:t>full</a:t>
                      </a:r>
                      <a:endParaRPr sz="1800"/>
                    </a:p>
                  </a:txBody>
                  <a:tcPr/>
                </a:tc>
              </a:tr>
              <a:tr h="518160">
                <a:tc>
                  <a:txBody>
                    <a:bodyPr/>
                    <a:lstStyle/>
                    <a:p>
                      <a:r>
                        <a:rPr lang="en-US" sz="2800" dirty="0" smtClean="0">
                          <a:latin typeface="Arial"/>
                        </a:rPr>
                        <a:t>Clinton</a:t>
                      </a:r>
                      <a:endParaRPr sz="1800" dirty="0"/>
                    </a:p>
                  </a:txBody>
                  <a:tcPr/>
                </a:tc>
                <a:tc>
                  <a:txBody>
                    <a:bodyPr/>
                    <a:lstStyle/>
                    <a:p>
                      <a:r>
                        <a:rPr lang="en-US" sz="2800" dirty="0" smtClean="0">
                          <a:latin typeface="Arial"/>
                        </a:rPr>
                        <a:t>40</a:t>
                      </a:r>
                      <a:endParaRPr sz="1800" dirty="0"/>
                    </a:p>
                  </a:txBody>
                  <a:tcPr/>
                </a:tc>
                <a:tc>
                  <a:txBody>
                    <a:bodyPr/>
                    <a:lstStyle/>
                    <a:p>
                      <a:r>
                        <a:rPr lang="en-US" sz="2800" dirty="0" smtClean="0">
                          <a:latin typeface="Arial"/>
                        </a:rPr>
                        <a:t>20</a:t>
                      </a:r>
                      <a:endParaRPr sz="1800" dirty="0"/>
                    </a:p>
                  </a:txBody>
                  <a:tcPr/>
                </a:tc>
                <a:tc>
                  <a:txBody>
                    <a:bodyPr/>
                    <a:lstStyle/>
                    <a:p>
                      <a:r>
                        <a:rPr lang="en-US" sz="2800">
                          <a:latin typeface="Arial"/>
                        </a:rPr>
                        <a:t>0</a:t>
                      </a:r>
                      <a:endParaRPr sz="1800"/>
                    </a:p>
                  </a:txBody>
                  <a:tcPr/>
                </a:tc>
                <a:tc>
                  <a:txBody>
                    <a:bodyPr/>
                    <a:lstStyle/>
                    <a:p>
                      <a:r>
                        <a:rPr lang="en-US" sz="280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smtClean="0">
                          <a:latin typeface="Arial"/>
                        </a:rPr>
                        <a:t>10</a:t>
                      </a:r>
                      <a:endParaRPr sz="1800" dirty="0"/>
                    </a:p>
                  </a:txBody>
                  <a:tcPr/>
                </a:tc>
                <a:tc>
                  <a:txBody>
                    <a:bodyPr/>
                    <a:lstStyle/>
                    <a:p>
                      <a:r>
                        <a:rPr lang="en-US" sz="2800" dirty="0" smtClean="0">
                          <a:latin typeface="Arial"/>
                        </a:rPr>
                        <a:t>30</a:t>
                      </a:r>
                      <a:endParaRPr sz="1800" dirty="0"/>
                    </a:p>
                  </a:txBody>
                  <a:tcPr/>
                </a:tc>
                <a:tc>
                  <a:txBody>
                    <a:bodyPr/>
                    <a:lstStyle/>
                    <a:p>
                      <a:r>
                        <a:rPr lang="en-US" sz="2800" dirty="0" smtClean="0">
                          <a:latin typeface="Arial"/>
                        </a:rPr>
                        <a:t>70</a:t>
                      </a:r>
                      <a:endParaRPr sz="1800" dirty="0"/>
                    </a:p>
                  </a:txBody>
                  <a:tcPr/>
                </a:tc>
                <a:tc>
                  <a:txBody>
                    <a:bodyPr/>
                    <a:lstStyle/>
                    <a:p>
                      <a:r>
                        <a:rPr lang="en-US" sz="2800" dirty="0">
                          <a:latin typeface="Arial"/>
                        </a:rPr>
                        <a:t>0</a:t>
                      </a:r>
                      <a:endParaRPr sz="1800" dirty="0"/>
                    </a:p>
                  </a:txBody>
                  <a:tcPr/>
                </a:tc>
              </a:tr>
            </a:tbl>
          </a:graphicData>
        </a:graphic>
      </p:graphicFrame>
      <p:graphicFrame>
        <p:nvGraphicFramePr>
          <p:cNvPr id="116" name="Table 6"/>
          <p:cNvGraphicFramePr/>
          <p:nvPr>
            <p:extLst>
              <p:ext uri="{D42A27DB-BD31-4B8C-83A1-F6EECF244321}">
                <p14:modId xmlns:p14="http://schemas.microsoft.com/office/powerpoint/2010/main" val="2705047735"/>
              </p:ext>
            </p:extLst>
          </p:nvPr>
        </p:nvGraphicFramePr>
        <p:xfrm>
          <a:off x="226289" y="4752134"/>
          <a:ext cx="9487440" cy="2157480"/>
        </p:xfrm>
        <a:graphic>
          <a:graphicData uri="http://schemas.openxmlformats.org/drawingml/2006/table">
            <a:tbl>
              <a:tblPr/>
              <a:tblGrid>
                <a:gridCol w="2409480"/>
                <a:gridCol w="1568880"/>
                <a:gridCol w="1484640"/>
                <a:gridCol w="1793160"/>
                <a:gridCol w="1115280"/>
                <a:gridCol w="1116000"/>
              </a:tblGrid>
              <a:tr h="603000">
                <a:tc>
                  <a:txBody>
                    <a:bodyPr/>
                    <a:lstStyle/>
                    <a:p>
                      <a:endParaRPr lang="en-US" sz="1800" dirty="0"/>
                    </a:p>
                  </a:txBody>
                  <a:tcPr/>
                </a:tc>
                <a:tc>
                  <a:txBody>
                    <a:bodyPr/>
                    <a:lstStyle/>
                    <a:p>
                      <a:r>
                        <a:rPr lang="en-US" sz="2800">
                          <a:latin typeface="Arial"/>
                        </a:rPr>
                        <a:t>ambit</a:t>
                      </a:r>
                      <a:endParaRPr sz="1800"/>
                    </a:p>
                  </a:txBody>
                  <a:tcPr/>
                </a:tc>
                <a:tc>
                  <a:txBody>
                    <a:bodyPr/>
                    <a:lstStyle/>
                    <a:p>
                      <a:r>
                        <a:rPr lang="en-US" sz="2800">
                          <a:latin typeface="Arial"/>
                        </a:rPr>
                        <a:t>poverti</a:t>
                      </a:r>
                      <a:endParaRPr sz="1800"/>
                    </a:p>
                  </a:txBody>
                  <a:tcPr/>
                </a:tc>
                <a:tc>
                  <a:txBody>
                    <a:bodyPr/>
                    <a:lstStyle/>
                    <a:p>
                      <a:r>
                        <a:rPr lang="en-US" sz="2800">
                          <a:latin typeface="Arial"/>
                        </a:rPr>
                        <a:t>peopl</a:t>
                      </a:r>
                      <a:endParaRPr sz="1800"/>
                    </a:p>
                  </a:txBody>
                  <a:tcPr/>
                </a:tc>
                <a:tc>
                  <a:txBody>
                    <a:bodyPr/>
                    <a:lstStyle/>
                    <a:p>
                      <a:r>
                        <a:rPr lang="en-US" sz="2800">
                          <a:latin typeface="Arial"/>
                        </a:rPr>
                        <a:t>full</a:t>
                      </a:r>
                      <a:endParaRPr sz="1800"/>
                    </a:p>
                  </a:txBody>
                  <a:tcPr/>
                </a:tc>
                <a:tc>
                  <a:txBody>
                    <a:bodyPr/>
                    <a:lstStyle/>
                    <a:p>
                      <a:r>
                        <a:rPr lang="en-US" sz="2800" i="1" dirty="0">
                          <a:latin typeface="Arial"/>
                        </a:rPr>
                        <a:t>Total</a:t>
                      </a:r>
                      <a:endParaRPr sz="1800" dirty="0"/>
                    </a:p>
                  </a:txBody>
                  <a:tcPr/>
                </a:tc>
              </a:tr>
              <a:tr h="518160">
                <a:tc>
                  <a:txBody>
                    <a:bodyPr/>
                    <a:lstStyle/>
                    <a:p>
                      <a:r>
                        <a:rPr lang="en-US" sz="2800" dirty="0" smtClean="0">
                          <a:latin typeface="Arial"/>
                        </a:rPr>
                        <a:t>Clinton</a:t>
                      </a:r>
                      <a:endParaRPr sz="1800" dirty="0"/>
                    </a:p>
                  </a:txBody>
                  <a:tcPr/>
                </a:tc>
                <a:tc>
                  <a:txBody>
                    <a:bodyPr/>
                    <a:lstStyle/>
                    <a:p>
                      <a:r>
                        <a:rPr lang="en-US" sz="2800">
                          <a:solidFill>
                            <a:srgbClr val="0000FF"/>
                          </a:solidFill>
                          <a:latin typeface="Arial"/>
                        </a:rPr>
                        <a:t>.57</a:t>
                      </a:r>
                      <a:endParaRPr sz="1800"/>
                    </a:p>
                  </a:txBody>
                  <a:tcPr/>
                </a:tc>
                <a:tc>
                  <a:txBody>
                    <a:bodyPr/>
                    <a:lstStyle/>
                    <a:p>
                      <a:r>
                        <a:rPr lang="en-US" sz="2800">
                          <a:solidFill>
                            <a:srgbClr val="0000FF"/>
                          </a:solidFill>
                          <a:latin typeface="Arial"/>
                        </a:rPr>
                        <a:t>.29</a:t>
                      </a:r>
                      <a:endParaRPr sz="1800"/>
                    </a:p>
                  </a:txBody>
                  <a:tcPr/>
                </a:tc>
                <a:tc>
                  <a:txBody>
                    <a:bodyPr/>
                    <a:lstStyle/>
                    <a:p>
                      <a:r>
                        <a:rPr lang="en-US" sz="2800">
                          <a:solidFill>
                            <a:srgbClr val="0000FF"/>
                          </a:solidFill>
                          <a:latin typeface="Arial"/>
                        </a:rPr>
                        <a:t>0</a:t>
                      </a:r>
                      <a:endParaRPr sz="1800"/>
                    </a:p>
                  </a:txBody>
                  <a:tcPr/>
                </a:tc>
                <a:tc>
                  <a:txBody>
                    <a:bodyPr/>
                    <a:lstStyle/>
                    <a:p>
                      <a:r>
                        <a:rPr lang="en-US" sz="2800">
                          <a:solidFill>
                            <a:srgbClr val="0000FF"/>
                          </a:solidFill>
                          <a:latin typeface="Arial"/>
                        </a:rPr>
                        <a:t>.14</a:t>
                      </a:r>
                      <a:endParaRPr sz="1800"/>
                    </a:p>
                  </a:txBody>
                  <a:tcPr/>
                </a:tc>
                <a:tc>
                  <a:txBody>
                    <a:bodyPr/>
                    <a:lstStyle/>
                    <a:p>
                      <a:r>
                        <a:rPr lang="en-US" sz="2800" i="1" dirty="0" smtClean="0">
                          <a:latin typeface="Arial"/>
                        </a:rPr>
                        <a:t>1.0</a:t>
                      </a:r>
                      <a:endParaRPr sz="1800" dirty="0"/>
                    </a:p>
                  </a:txBody>
                  <a:tcPr/>
                </a:tc>
              </a:tr>
              <a:tr h="518160">
                <a:tc>
                  <a:txBody>
                    <a:bodyPr/>
                    <a:lstStyle/>
                    <a:p>
                      <a:r>
                        <a:rPr lang="en-US" sz="2800" dirty="0" smtClean="0">
                          <a:latin typeface="Arial"/>
                        </a:rPr>
                        <a:t>Biden</a:t>
                      </a:r>
                      <a:endParaRPr sz="1800" dirty="0"/>
                    </a:p>
                  </a:txBody>
                  <a:tcPr/>
                </a:tc>
                <a:tc>
                  <a:txBody>
                    <a:bodyPr/>
                    <a:lstStyle/>
                    <a:p>
                      <a:r>
                        <a:rPr lang="en-US" sz="2800" dirty="0">
                          <a:solidFill>
                            <a:srgbClr val="006633"/>
                          </a:solidFill>
                          <a:latin typeface="Arial"/>
                        </a:rPr>
                        <a:t>.09</a:t>
                      </a:r>
                      <a:endParaRPr sz="1800" dirty="0"/>
                    </a:p>
                  </a:txBody>
                  <a:tcPr/>
                </a:tc>
                <a:tc>
                  <a:txBody>
                    <a:bodyPr/>
                    <a:lstStyle/>
                    <a:p>
                      <a:r>
                        <a:rPr lang="en-US" sz="2800">
                          <a:solidFill>
                            <a:srgbClr val="006633"/>
                          </a:solidFill>
                          <a:latin typeface="Arial"/>
                        </a:rPr>
                        <a:t>.27</a:t>
                      </a:r>
                      <a:endParaRPr sz="1800"/>
                    </a:p>
                  </a:txBody>
                  <a:tcPr/>
                </a:tc>
                <a:tc>
                  <a:txBody>
                    <a:bodyPr/>
                    <a:lstStyle/>
                    <a:p>
                      <a:r>
                        <a:rPr lang="en-US" sz="2800">
                          <a:solidFill>
                            <a:srgbClr val="006633"/>
                          </a:solidFill>
                          <a:latin typeface="Arial"/>
                        </a:rPr>
                        <a:t>.64</a:t>
                      </a:r>
                      <a:endParaRPr sz="1800"/>
                    </a:p>
                  </a:txBody>
                  <a:tcPr/>
                </a:tc>
                <a:tc>
                  <a:txBody>
                    <a:bodyPr/>
                    <a:lstStyle/>
                    <a:p>
                      <a:r>
                        <a:rPr lang="en-US" sz="2800">
                          <a:solidFill>
                            <a:srgbClr val="006633"/>
                          </a:solidFill>
                          <a:latin typeface="Arial"/>
                        </a:rPr>
                        <a:t>0</a:t>
                      </a:r>
                      <a:endParaRPr sz="1800"/>
                    </a:p>
                  </a:txBody>
                  <a:tcPr/>
                </a:tc>
                <a:tc>
                  <a:txBody>
                    <a:bodyPr/>
                    <a:lstStyle/>
                    <a:p>
                      <a:r>
                        <a:rPr lang="en-US" sz="2800" i="1" smtClean="0">
                          <a:latin typeface="Arial"/>
                        </a:rPr>
                        <a:t>1.0</a:t>
                      </a:r>
                      <a:endParaRPr sz="1800" dirty="0"/>
                    </a:p>
                  </a:txBody>
                  <a:tcPr/>
                </a:tc>
              </a:tr>
              <a:tr h="518160">
                <a:tc>
                  <a:txBody>
                    <a:bodyPr/>
                    <a:lstStyle/>
                    <a:p>
                      <a:r>
                        <a:rPr lang="en-US" sz="2800">
                          <a:latin typeface="Arial"/>
                        </a:rPr>
                        <a:t>Diff of Prop</a:t>
                      </a:r>
                      <a:endParaRPr sz="1800"/>
                    </a:p>
                  </a:txBody>
                  <a:tcPr/>
                </a:tc>
                <a:tc>
                  <a:txBody>
                    <a:bodyPr/>
                    <a:lstStyle/>
                    <a:p>
                      <a:r>
                        <a:rPr lang="en-US" sz="2800" dirty="0">
                          <a:solidFill>
                            <a:srgbClr val="663399"/>
                          </a:solidFill>
                          <a:latin typeface="Arial"/>
                        </a:rPr>
                        <a:t>.48</a:t>
                      </a:r>
                      <a:endParaRPr sz="1800" dirty="0"/>
                    </a:p>
                  </a:txBody>
                  <a:tcPr/>
                </a:tc>
                <a:tc>
                  <a:txBody>
                    <a:bodyPr/>
                    <a:lstStyle/>
                    <a:p>
                      <a:r>
                        <a:rPr lang="en-US" sz="2800">
                          <a:solidFill>
                            <a:srgbClr val="663399"/>
                          </a:solidFill>
                          <a:latin typeface="Arial"/>
                        </a:rPr>
                        <a:t>.02</a:t>
                      </a:r>
                      <a:endParaRPr sz="1800"/>
                    </a:p>
                  </a:txBody>
                  <a:tcPr/>
                </a:tc>
                <a:tc>
                  <a:txBody>
                    <a:bodyPr/>
                    <a:lstStyle/>
                    <a:p>
                      <a:r>
                        <a:rPr lang="en-US" sz="2800">
                          <a:solidFill>
                            <a:srgbClr val="663399"/>
                          </a:solidFill>
                          <a:latin typeface="Arial"/>
                        </a:rPr>
                        <a:t>-.64</a:t>
                      </a:r>
                      <a:endParaRPr sz="1800"/>
                    </a:p>
                  </a:txBody>
                  <a:tcPr/>
                </a:tc>
                <a:tc>
                  <a:txBody>
                    <a:bodyPr/>
                    <a:lstStyle/>
                    <a:p>
                      <a:r>
                        <a:rPr lang="en-US" sz="2800">
                          <a:solidFill>
                            <a:srgbClr val="663399"/>
                          </a:solidFill>
                          <a:latin typeface="Arial"/>
                        </a:rPr>
                        <a:t>.14</a:t>
                      </a:r>
                      <a:endParaRPr sz="1800"/>
                    </a:p>
                  </a:txBody>
                  <a:tcPr/>
                </a:tc>
                <a:tc>
                  <a:txBody>
                    <a:bodyPr/>
                    <a:lstStyle/>
                    <a:p>
                      <a:endParaRPr lang="en-US" sz="18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bwMode="auto">
          <a:xfrm>
            <a:off x="6743673" y="3484164"/>
            <a:ext cx="3336951" cy="407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loud 3"/>
          <p:cNvSpPr/>
          <p:nvPr/>
        </p:nvSpPr>
        <p:spPr>
          <a:xfrm>
            <a:off x="1876094" y="600050"/>
            <a:ext cx="6069725" cy="21789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p:cNvSpPr/>
          <p:nvPr/>
        </p:nvSpPr>
        <p:spPr>
          <a:xfrm>
            <a:off x="6813332" y="2522459"/>
            <a:ext cx="909144" cy="698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p:cNvSpPr/>
          <p:nvPr/>
        </p:nvSpPr>
        <p:spPr>
          <a:xfrm>
            <a:off x="7719847" y="3074252"/>
            <a:ext cx="451945" cy="44800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5310" y="3846786"/>
            <a:ext cx="6498022" cy="3416320"/>
          </a:xfrm>
          <a:prstGeom prst="rect">
            <a:avLst/>
          </a:prstGeom>
          <a:noFill/>
        </p:spPr>
        <p:txBody>
          <a:bodyPr wrap="square" rtlCol="0">
            <a:spAutoFit/>
          </a:bodyPr>
          <a:lstStyle/>
          <a:p>
            <a:r>
              <a:rPr lang="en-US" sz="2400" b="1" dirty="0"/>
              <a:t>term frequency–inverse document frequency</a:t>
            </a:r>
            <a:r>
              <a:rPr lang="en-US" sz="2400" dirty="0"/>
              <a:t>, is a numerical statistic that is intended to reflect how important a word is to a </a:t>
            </a:r>
            <a:r>
              <a:rPr lang="en-US" sz="2400" dirty="0">
                <a:hlinkClick r:id="rId4" tooltip="Document"/>
              </a:rPr>
              <a:t>document</a:t>
            </a:r>
            <a:r>
              <a:rPr lang="en-US" sz="2400" dirty="0"/>
              <a:t> in a collection or </a:t>
            </a:r>
            <a:r>
              <a:rPr lang="en-US" sz="2400" dirty="0" smtClean="0">
                <a:hlinkClick r:id="rId5" tooltip="Text corpus"/>
              </a:rPr>
              <a:t>corpus</a:t>
            </a:r>
            <a:r>
              <a:rPr lang="en-US" sz="2400" dirty="0" smtClean="0"/>
              <a:t>. The </a:t>
            </a:r>
            <a:r>
              <a:rPr lang="en-US" sz="2400" dirty="0" err="1"/>
              <a:t>tf-idf</a:t>
            </a:r>
            <a:r>
              <a:rPr lang="en-US" sz="2400" dirty="0"/>
              <a:t> value increases </a:t>
            </a:r>
            <a:r>
              <a:rPr lang="en-US" sz="2400" dirty="0">
                <a:hlinkClick r:id="rId6" tooltip="Proportionality (mathematics)"/>
              </a:rPr>
              <a:t>proportionally</a:t>
            </a:r>
            <a:r>
              <a:rPr lang="en-US" sz="2400" dirty="0"/>
              <a:t> to the number of times a word appears in the document, but is offset by the frequency of the word in the corpus, which helps to control for the fact that some words are generally more common than others.</a:t>
            </a:r>
          </a:p>
        </p:txBody>
      </p:sp>
      <p:sp>
        <p:nvSpPr>
          <p:cNvPr id="8" name="TextBox 7"/>
          <p:cNvSpPr txBox="1"/>
          <p:nvPr/>
        </p:nvSpPr>
        <p:spPr>
          <a:xfrm>
            <a:off x="3664685" y="1181680"/>
            <a:ext cx="3468414" cy="1200329"/>
          </a:xfrm>
          <a:prstGeom prst="rect">
            <a:avLst/>
          </a:prstGeom>
          <a:noFill/>
        </p:spPr>
        <p:txBody>
          <a:bodyPr wrap="square" rtlCol="0">
            <a:spAutoFit/>
          </a:bodyPr>
          <a:lstStyle/>
          <a:p>
            <a:r>
              <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rPr>
              <a:t>TF-IDF</a:t>
            </a:r>
          </a:p>
        </p:txBody>
      </p:sp>
      <p:sp>
        <p:nvSpPr>
          <p:cNvPr id="9" name="TextBox 8"/>
          <p:cNvSpPr txBox="1"/>
          <p:nvPr/>
        </p:nvSpPr>
        <p:spPr>
          <a:xfrm>
            <a:off x="8954814" y="3111013"/>
            <a:ext cx="1125811" cy="369332"/>
          </a:xfrm>
          <a:prstGeom prst="rect">
            <a:avLst/>
          </a:prstGeom>
          <a:noFill/>
        </p:spPr>
        <p:txBody>
          <a:bodyPr wrap="square" rtlCol="0">
            <a:spAutoFit/>
          </a:bodyPr>
          <a:lstStyle/>
          <a:p>
            <a:r>
              <a:rPr lang="en-US" dirty="0" smtClean="0">
                <a:solidFill>
                  <a:srgbClr val="FF0000"/>
                </a:solidFill>
              </a:rPr>
              <a:t>(c) 1972</a:t>
            </a:r>
            <a:endParaRPr lang="en-US" dirty="0">
              <a:solidFill>
                <a:srgbClr val="FF0000"/>
              </a:solidFill>
            </a:endParaRPr>
          </a:p>
        </p:txBody>
      </p:sp>
    </p:spTree>
    <p:extLst>
      <p:ext uri="{BB962C8B-B14F-4D97-AF65-F5344CB8AC3E}">
        <p14:creationId xmlns:p14="http://schemas.microsoft.com/office/powerpoint/2010/main" val="14147476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62683"/>
            <a:ext cx="5995987" cy="5720986"/>
          </a:xfrm>
        </p:spPr>
        <p:txBody>
          <a:bodyPr>
            <a:normAutofit lnSpcReduction="10000"/>
          </a:bodyPr>
          <a:lstStyle/>
          <a:p>
            <a:pPr marL="0" indent="0">
              <a:buNone/>
            </a:pPr>
            <a:r>
              <a:rPr lang="en-US" b="1" dirty="0" smtClean="0"/>
              <a:t>Karen</a:t>
            </a:r>
            <a:r>
              <a:rPr lang="en-US" b="1" dirty="0"/>
              <a:t> </a:t>
            </a:r>
            <a:r>
              <a:rPr lang="en-US" b="1" dirty="0" err="1"/>
              <a:t>Spärck</a:t>
            </a:r>
            <a:r>
              <a:rPr lang="en-US" b="1" dirty="0"/>
              <a:t> Jones</a:t>
            </a:r>
          </a:p>
          <a:p>
            <a:pPr marL="0" indent="0">
              <a:buNone/>
            </a:pPr>
            <a:r>
              <a:rPr lang="en-US" dirty="0" smtClean="0"/>
              <a:t>Professor of Computers </a:t>
            </a:r>
            <a:r>
              <a:rPr lang="en-US" dirty="0"/>
              <a:t>and Information at the University of Cambridge Computer Laboratory</a:t>
            </a:r>
            <a:r>
              <a:rPr lang="en-US" dirty="0" smtClean="0"/>
              <a:t>:</a:t>
            </a:r>
          </a:p>
          <a:p>
            <a:pPr marL="0" indent="0">
              <a:buNone/>
            </a:pPr>
            <a:endParaRPr lang="en-US" dirty="0"/>
          </a:p>
          <a:p>
            <a:r>
              <a:rPr lang="en-US" dirty="0"/>
              <a:t>2007 BCS Lovelace Medal</a:t>
            </a:r>
          </a:p>
          <a:p>
            <a:r>
              <a:rPr lang="en-US" dirty="0"/>
              <a:t>2007 ACM Athena Lecturer</a:t>
            </a:r>
          </a:p>
          <a:p>
            <a:r>
              <a:rPr lang="en-US" dirty="0"/>
              <a:t>2006 ACM – AAAI Allen Newell Award</a:t>
            </a:r>
          </a:p>
          <a:p>
            <a:endParaRPr lang="en-US" dirty="0"/>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95987" y="0"/>
            <a:ext cx="4084638"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35518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Gives you output as a list of terms ranked by how unique they are to each corpus</a:t>
            </a:r>
          </a:p>
          <a:p>
            <a:pPr marL="0" indent="0">
              <a:buNone/>
            </a:pPr>
            <a:endParaRPr lang="en-US" dirty="0" smtClean="0"/>
          </a:p>
          <a:p>
            <a:pPr marL="0" indent="0">
              <a:buNone/>
            </a:pPr>
            <a:r>
              <a:rPr lang="en-US" dirty="0" smtClean="0"/>
              <a:t>Q: </a:t>
            </a:r>
            <a:r>
              <a:rPr lang="en-US" dirty="0" smtClean="0">
                <a:solidFill>
                  <a:srgbClr val="0000FF"/>
                </a:solidFill>
              </a:rPr>
              <a:t>How could we know which term are most common across documents?</a:t>
            </a:r>
            <a:endParaRPr lang="en-US" dirty="0">
              <a:solidFill>
                <a:srgbClr val="0000FF"/>
              </a:solidFill>
            </a:endParaRPr>
          </a:p>
        </p:txBody>
      </p:sp>
    </p:spTree>
    <p:extLst>
      <p:ext uri="{BB962C8B-B14F-4D97-AF65-F5344CB8AC3E}">
        <p14:creationId xmlns:p14="http://schemas.microsoft.com/office/powerpoint/2010/main" val="6567313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Latent Categorical Analysis</a:t>
            </a:r>
            <a:endParaRPr/>
          </a:p>
        </p:txBody>
      </p:sp>
      <p:pic>
        <p:nvPicPr>
          <p:cNvPr id="120" name="Picture 119"/>
          <p:cNvPicPr/>
          <p:nvPr/>
        </p:nvPicPr>
        <p:blipFill>
          <a:blip r:embed="rId3"/>
          <a:stretch>
            <a:fillRect/>
          </a:stretch>
        </p:blipFill>
        <p:spPr>
          <a:xfrm>
            <a:off x="645120" y="1689941"/>
            <a:ext cx="8604360" cy="5087880"/>
          </a:xfrm>
          <a:prstGeom prst="rect">
            <a:avLst/>
          </a:prstGeom>
          <a:ln>
            <a:noFill/>
          </a:ln>
        </p:spPr>
      </p:pic>
      <p:sp>
        <p:nvSpPr>
          <p:cNvPr id="2" name="TextBox 1"/>
          <p:cNvSpPr txBox="1"/>
          <p:nvPr/>
        </p:nvSpPr>
        <p:spPr>
          <a:xfrm>
            <a:off x="3522305" y="6177064"/>
            <a:ext cx="2101175" cy="923330"/>
          </a:xfrm>
          <a:prstGeom prst="rect">
            <a:avLst/>
          </a:prstGeom>
          <a:noFill/>
        </p:spPr>
        <p:txBody>
          <a:bodyPr wrap="square" rtlCol="0">
            <a:spAutoFit/>
          </a:bodyPr>
          <a:lstStyle/>
          <a:p>
            <a:r>
              <a:rPr lang="en-US" b="1" dirty="0" smtClean="0">
                <a:solidFill>
                  <a:srgbClr val="FF0000"/>
                </a:solidFill>
              </a:rPr>
              <a:t>Proximity determined by various algorithms</a:t>
            </a:r>
            <a:endParaRPr lang="en-US"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Clustering</a:t>
            </a:r>
            <a:endParaRPr/>
          </a:p>
        </p:txBody>
      </p:sp>
      <p:pic>
        <p:nvPicPr>
          <p:cNvPr id="122" name="Picture 121"/>
          <p:cNvPicPr/>
          <p:nvPr/>
        </p:nvPicPr>
        <p:blipFill>
          <a:blip r:embed="rId3"/>
          <a:stretch>
            <a:fillRect/>
          </a:stretch>
        </p:blipFill>
        <p:spPr>
          <a:xfrm>
            <a:off x="914400" y="1645920"/>
            <a:ext cx="8046720" cy="4937760"/>
          </a:xfrm>
          <a:prstGeom prst="rect">
            <a:avLst/>
          </a:prstGeom>
          <a:ln>
            <a:noFill/>
          </a:ln>
        </p:spPr>
      </p:pic>
      <p:sp>
        <p:nvSpPr>
          <p:cNvPr id="2" name="TextBox 1"/>
          <p:cNvSpPr txBox="1"/>
          <p:nvPr/>
        </p:nvSpPr>
        <p:spPr>
          <a:xfrm>
            <a:off x="2042809" y="3968885"/>
            <a:ext cx="1964987" cy="646331"/>
          </a:xfrm>
          <a:prstGeom prst="rect">
            <a:avLst/>
          </a:prstGeom>
          <a:noFill/>
        </p:spPr>
        <p:txBody>
          <a:bodyPr wrap="square" rtlCol="0">
            <a:spAutoFit/>
          </a:bodyPr>
          <a:lstStyle/>
          <a:p>
            <a:r>
              <a:rPr lang="en-US" b="1" dirty="0" smtClean="0">
                <a:solidFill>
                  <a:srgbClr val="FFC000"/>
                </a:solidFill>
              </a:rPr>
              <a:t>Each circle a tweet</a:t>
            </a:r>
          </a:p>
          <a:p>
            <a:endParaRPr lang="en-US"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Clustering Works</a:t>
            </a:r>
            <a:endParaRPr lang="en-US" dirty="0"/>
          </a:p>
        </p:txBody>
      </p:sp>
      <p:sp>
        <p:nvSpPr>
          <p:cNvPr id="3" name="Content Placeholder 2"/>
          <p:cNvSpPr>
            <a:spLocks noGrp="1"/>
          </p:cNvSpPr>
          <p:nvPr>
            <p:ph idx="1"/>
          </p:nvPr>
        </p:nvSpPr>
        <p:spPr/>
        <p:txBody>
          <a:bodyPr/>
          <a:lstStyle/>
          <a:p>
            <a:pPr marL="0" indent="0">
              <a:buNone/>
            </a:pPr>
            <a:r>
              <a:rPr lang="en-US" dirty="0" smtClean="0"/>
              <a:t>[watch K-means clustering video on </a:t>
            </a:r>
            <a:r>
              <a:rPr lang="en-US" dirty="0" err="1" smtClean="0"/>
              <a:t>youtube</a:t>
            </a:r>
            <a:r>
              <a:rPr lang="en-US" dirty="0" smtClean="0"/>
              <a:t> to acquire intuition about EM algorithms]</a:t>
            </a:r>
          </a:p>
          <a:p>
            <a:pPr marL="0" indent="0">
              <a:buNone/>
            </a:pPr>
            <a:endParaRPr lang="en-US" dirty="0"/>
          </a:p>
          <a:p>
            <a:pPr marL="0" indent="0">
              <a:buNone/>
            </a:pPr>
            <a:r>
              <a:rPr lang="en-US" dirty="0" smtClean="0"/>
              <a:t>[Start at 2:05]</a:t>
            </a:r>
          </a:p>
          <a:p>
            <a:pPr marL="0" indent="0">
              <a:buNone/>
            </a:pPr>
            <a:endParaRPr lang="en-US" dirty="0"/>
          </a:p>
          <a:p>
            <a:pPr marL="0" indent="0">
              <a:buNone/>
            </a:pPr>
            <a:r>
              <a:rPr lang="en-US" dirty="0">
                <a:hlinkClick r:id="rId2"/>
              </a:rPr>
              <a:t>http://youtu.be/Pxhp1OhEZFc?t=</a:t>
            </a:r>
            <a:r>
              <a:rPr lang="en-US" dirty="0" smtClean="0">
                <a:hlinkClick r:id="rId2"/>
              </a:rPr>
              <a:t>2m5s</a:t>
            </a:r>
            <a:endParaRPr lang="en-US" dirty="0" smtClean="0"/>
          </a:p>
          <a:p>
            <a:pPr marL="0" indent="0">
              <a:buNone/>
            </a:pPr>
            <a:endParaRPr lang="en-US" dirty="0"/>
          </a:p>
        </p:txBody>
      </p:sp>
    </p:spTree>
    <p:extLst>
      <p:ext uri="{BB962C8B-B14F-4D97-AF65-F5344CB8AC3E}">
        <p14:creationId xmlns:p14="http://schemas.microsoft.com/office/powerpoint/2010/main" val="33770109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Name, </a:t>
            </a:r>
            <a:r>
              <a:rPr lang="en-US" dirty="0" err="1" smtClean="0"/>
              <a:t>Dept</a:t>
            </a:r>
            <a:endParaRPr lang="en-US" dirty="0" smtClean="0"/>
          </a:p>
          <a:p>
            <a:r>
              <a:rPr lang="en-US" dirty="0" smtClean="0"/>
              <a:t>What kind of text data?  (if you know)</a:t>
            </a:r>
          </a:p>
          <a:p>
            <a:r>
              <a:rPr lang="en-US" dirty="0" smtClean="0"/>
              <a:t>What sorts of questions?  (if you know)</a:t>
            </a:r>
            <a:endParaRPr lang="en-US" dirty="0"/>
          </a:p>
        </p:txBody>
      </p:sp>
    </p:spTree>
    <p:extLst>
      <p:ext uri="{BB962C8B-B14F-4D97-AF65-F5344CB8AC3E}">
        <p14:creationId xmlns:p14="http://schemas.microsoft.com/office/powerpoint/2010/main" val="2921580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v. Topic Modeling</a:t>
            </a:r>
            <a:endParaRPr lang="en-US" dirty="0"/>
          </a:p>
        </p:txBody>
      </p:sp>
      <p:sp>
        <p:nvSpPr>
          <p:cNvPr id="3" name="Text Placeholder 2"/>
          <p:cNvSpPr>
            <a:spLocks noGrp="1"/>
          </p:cNvSpPr>
          <p:nvPr>
            <p:ph type="body" idx="1"/>
          </p:nvPr>
        </p:nvSpPr>
        <p:spPr/>
        <p:txBody>
          <a:bodyPr/>
          <a:lstStyle/>
          <a:p>
            <a:r>
              <a:rPr lang="en-US" dirty="0" smtClean="0"/>
              <a:t>Clustering</a:t>
            </a:r>
            <a:endParaRPr lang="en-US" dirty="0"/>
          </a:p>
        </p:txBody>
      </p:sp>
      <p:sp>
        <p:nvSpPr>
          <p:cNvPr id="4" name="Content Placeholder 3"/>
          <p:cNvSpPr>
            <a:spLocks noGrp="1"/>
          </p:cNvSpPr>
          <p:nvPr>
            <p:ph sz="half" idx="2"/>
          </p:nvPr>
        </p:nvSpPr>
        <p:spPr/>
        <p:txBody>
          <a:bodyPr/>
          <a:lstStyle/>
          <a:p>
            <a:pPr marL="0" indent="0">
              <a:buNone/>
            </a:pPr>
            <a:endParaRPr lang="en-US" dirty="0" smtClean="0"/>
          </a:p>
          <a:p>
            <a:pPr marL="0" indent="0">
              <a:buNone/>
            </a:pPr>
            <a:r>
              <a:rPr lang="en-US" dirty="0" smtClean="0"/>
              <a:t>These algorithms cluster documents according to the document-term matrix such that each cluster is based on the document similarity.</a:t>
            </a:r>
            <a:endParaRPr lang="en-US" dirty="0"/>
          </a:p>
        </p:txBody>
      </p:sp>
      <p:sp>
        <p:nvSpPr>
          <p:cNvPr id="5" name="Text Placeholder 4"/>
          <p:cNvSpPr>
            <a:spLocks noGrp="1"/>
          </p:cNvSpPr>
          <p:nvPr>
            <p:ph type="body" sz="quarter" idx="3"/>
          </p:nvPr>
        </p:nvSpPr>
        <p:spPr/>
        <p:txBody>
          <a:bodyPr/>
          <a:lstStyle/>
          <a:p>
            <a:r>
              <a:rPr lang="en-US" dirty="0" smtClean="0"/>
              <a:t>Topic Modeling</a:t>
            </a:r>
            <a:endParaRPr lang="en-US" dirty="0"/>
          </a:p>
        </p:txBody>
      </p:sp>
      <p:sp>
        <p:nvSpPr>
          <p:cNvPr id="6" name="Content Placeholder 5"/>
          <p:cNvSpPr>
            <a:spLocks noGrp="1"/>
          </p:cNvSpPr>
          <p:nvPr>
            <p:ph sz="quarter" idx="4"/>
          </p:nvPr>
        </p:nvSpPr>
        <p:spPr/>
        <p:txBody>
          <a:bodyPr/>
          <a:lstStyle/>
          <a:p>
            <a:pPr marL="0" indent="0">
              <a:buNone/>
            </a:pPr>
            <a:endParaRPr lang="en-US" dirty="0" smtClean="0"/>
          </a:p>
          <a:p>
            <a:pPr marL="0" indent="0">
              <a:buNone/>
            </a:pPr>
            <a:r>
              <a:rPr lang="en-US" dirty="0" smtClean="0"/>
              <a:t>These algorithms discover “topics” of similar “terms” appearing within “documents.” Then, users can see how terms constitute topics and how topics constitute documents.</a:t>
            </a:r>
            <a:endParaRPr lang="en-US" dirty="0"/>
          </a:p>
        </p:txBody>
      </p:sp>
    </p:spTree>
    <p:extLst>
      <p:ext uri="{BB962C8B-B14F-4D97-AF65-F5344CB8AC3E}">
        <p14:creationId xmlns:p14="http://schemas.microsoft.com/office/powerpoint/2010/main" val="39584779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Modeling	</a:t>
            </a:r>
            <a:endParaRPr lang="en-US" dirty="0"/>
          </a:p>
        </p:txBody>
      </p:sp>
      <p:sp>
        <p:nvSpPr>
          <p:cNvPr id="3" name="Content Placeholder 2"/>
          <p:cNvSpPr>
            <a:spLocks noGrp="1"/>
          </p:cNvSpPr>
          <p:nvPr>
            <p:ph idx="1"/>
          </p:nvPr>
        </p:nvSpPr>
        <p:spPr/>
        <p:txBody>
          <a:bodyPr/>
          <a:lstStyle/>
          <a:p>
            <a:r>
              <a:rPr lang="en-US" dirty="0" smtClean="0"/>
              <a:t>Who invented it?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0156"/>
            <a:ext cx="552450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38937" y="3481388"/>
            <a:ext cx="3341688" cy="407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4030" y="5975131"/>
            <a:ext cx="6038659" cy="461665"/>
          </a:xfrm>
          <a:prstGeom prst="rect">
            <a:avLst/>
          </a:prstGeom>
          <a:noFill/>
        </p:spPr>
        <p:txBody>
          <a:bodyPr wrap="square" rtlCol="0">
            <a:spAutoFit/>
          </a:bodyPr>
          <a:lstStyle/>
          <a:p>
            <a:r>
              <a:rPr lang="en-US" sz="2400" dirty="0" smtClean="0"/>
              <a:t>Michael Jordan?   </a:t>
            </a:r>
            <a:r>
              <a:rPr lang="en-US" sz="2400" b="1" dirty="0" smtClean="0"/>
              <a:t>OR</a:t>
            </a:r>
            <a:r>
              <a:rPr lang="en-US" sz="2400" dirty="0" smtClean="0"/>
              <a:t>    Karen Spark  Jones?</a:t>
            </a:r>
            <a:endParaRPr lang="en-US" sz="2400" dirty="0"/>
          </a:p>
        </p:txBody>
      </p:sp>
    </p:spTree>
    <p:extLst>
      <p:ext uri="{BB962C8B-B14F-4D97-AF65-F5344CB8AC3E}">
        <p14:creationId xmlns:p14="http://schemas.microsoft.com/office/powerpoint/2010/main" val="12515035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hlinkClick r:id="rId2"/>
            </a:endParaRPr>
          </a:p>
          <a:p>
            <a:pPr marL="0" indent="0">
              <a:buNone/>
            </a:pPr>
            <a:r>
              <a:rPr lang="en-US" dirty="0" smtClean="0">
                <a:hlinkClick r:id="rId2"/>
              </a:rPr>
              <a:t>Latent </a:t>
            </a:r>
            <a:r>
              <a:rPr lang="en-US" dirty="0" err="1">
                <a:hlinkClick r:id="rId2"/>
              </a:rPr>
              <a:t>Dirichlet</a:t>
            </a:r>
            <a:r>
              <a:rPr lang="en-US" dirty="0">
                <a:hlinkClick r:id="rId2"/>
              </a:rPr>
              <a:t> allocation</a:t>
            </a:r>
            <a:r>
              <a:rPr lang="en-US" dirty="0"/>
              <a:t>. D. M. </a:t>
            </a:r>
            <a:r>
              <a:rPr lang="en-US" dirty="0" err="1"/>
              <a:t>Blei</a:t>
            </a:r>
            <a:r>
              <a:rPr lang="en-US" dirty="0"/>
              <a:t>, A. Y. Ng, and </a:t>
            </a:r>
            <a:r>
              <a:rPr lang="en-US" sz="4000" b="1" dirty="0">
                <a:solidFill>
                  <a:srgbClr val="FF0000"/>
                </a:solidFill>
              </a:rPr>
              <a:t>M. I. Jordan</a:t>
            </a:r>
            <a:r>
              <a:rPr lang="en-US" sz="4000" dirty="0"/>
              <a:t>.</a:t>
            </a:r>
            <a:r>
              <a:rPr lang="en-US" dirty="0"/>
              <a:t> </a:t>
            </a:r>
            <a:r>
              <a:rPr lang="en-US" i="1" dirty="0"/>
              <a:t>Journal of Machine Learning Research</a:t>
            </a:r>
            <a:r>
              <a:rPr lang="en-US" dirty="0"/>
              <a:t>, 3, 993-1022, 2003.</a:t>
            </a:r>
          </a:p>
          <a:p>
            <a:pPr marL="0" indent="0">
              <a:buNone/>
            </a:pPr>
            <a:endParaRPr lang="en-US" sz="3800" dirty="0" smtClean="0">
              <a:solidFill>
                <a:srgbClr val="FF0000"/>
              </a:solidFill>
              <a:hlinkClick r:id="rId3"/>
            </a:endParaRPr>
          </a:p>
          <a:p>
            <a:pPr marL="0" indent="0">
              <a:buNone/>
            </a:pPr>
            <a:r>
              <a:rPr lang="en-US" sz="3800" dirty="0" smtClean="0">
                <a:solidFill>
                  <a:srgbClr val="FF0000"/>
                </a:solidFill>
                <a:hlinkClick r:id="rId3"/>
              </a:rPr>
              <a:t>Cited </a:t>
            </a:r>
            <a:r>
              <a:rPr lang="en-US" sz="3800" dirty="0">
                <a:solidFill>
                  <a:srgbClr val="FF0000"/>
                </a:solidFill>
                <a:hlinkClick r:id="rId3"/>
              </a:rPr>
              <a:t>by 9881</a:t>
            </a:r>
            <a:r>
              <a:rPr lang="en-US" sz="3800" dirty="0">
                <a:solidFill>
                  <a:srgbClr val="FF0000"/>
                </a:solidFill>
              </a:rPr>
              <a:t> </a:t>
            </a:r>
            <a:r>
              <a:rPr lang="en-US" sz="3800" dirty="0" smtClean="0">
                <a:solidFill>
                  <a:srgbClr val="FF0000"/>
                </a:solidFill>
              </a:rPr>
              <a:t>!!</a:t>
            </a:r>
            <a:endParaRPr lang="en-US" sz="3800" dirty="0" smtClean="0">
              <a:solidFill>
                <a:srgbClr val="FF0000"/>
              </a:solidFill>
              <a:hlinkClick r:id="rId2"/>
            </a:endParaRPr>
          </a:p>
          <a:p>
            <a:pPr marL="0" indent="0">
              <a:buNone/>
            </a:pPr>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778" y="4069875"/>
            <a:ext cx="5196767" cy="3489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40111"/>
            <a:ext cx="2885090" cy="201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483723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Latent Dirichlet Allocation</a:t>
            </a:r>
            <a:endParaRPr/>
          </a:p>
        </p:txBody>
      </p:sp>
      <p:graphicFrame>
        <p:nvGraphicFramePr>
          <p:cNvPr id="129" name="Table 2"/>
          <p:cNvGraphicFramePr/>
          <p:nvPr/>
        </p:nvGraphicFramePr>
        <p:xfrm>
          <a:off x="403200" y="5579640"/>
          <a:ext cx="9072000" cy="1828800"/>
        </p:xfrm>
        <a:graphic>
          <a:graphicData uri="http://schemas.openxmlformats.org/drawingml/2006/table">
            <a:tbl>
              <a:tblPr/>
              <a:tblGrid>
                <a:gridCol w="974520"/>
                <a:gridCol w="1706040"/>
                <a:gridCol w="1194120"/>
                <a:gridCol w="1819800"/>
                <a:gridCol w="1094760"/>
                <a:gridCol w="2282760"/>
              </a:tblGrid>
              <a:tr h="365760">
                <a:tc>
                  <a:txBody>
                    <a:bodyPr/>
                    <a:lstStyle/>
                    <a:p>
                      <a:r>
                        <a:rPr lang="en-US" sz="1800" dirty="0">
                          <a:latin typeface="Arial"/>
                        </a:rPr>
                        <a:t>Doc1</a:t>
                      </a:r>
                      <a:endParaRPr sz="1800" dirty="0"/>
                    </a:p>
                  </a:txBody>
                  <a:tcPr/>
                </a:tc>
                <a:tc>
                  <a:txBody>
                    <a:bodyPr/>
                    <a:lstStyle/>
                    <a:p>
                      <a:r>
                        <a:rPr lang="en-US" sz="1800">
                          <a:latin typeface="Arial"/>
                        </a:rPr>
                        <a:t>doc1_weight</a:t>
                      </a:r>
                      <a:endParaRPr sz="1800"/>
                    </a:p>
                  </a:txBody>
                  <a:tcPr/>
                </a:tc>
                <a:tc>
                  <a:txBody>
                    <a:bodyPr/>
                    <a:lstStyle/>
                    <a:p>
                      <a:r>
                        <a:rPr lang="en-US" sz="1800">
                          <a:latin typeface="Arial"/>
                        </a:rPr>
                        <a:t>Doc2</a:t>
                      </a:r>
                      <a:endParaRPr sz="1800"/>
                    </a:p>
                  </a:txBody>
                  <a:tcPr/>
                </a:tc>
                <a:tc>
                  <a:txBody>
                    <a:bodyPr/>
                    <a:lstStyle/>
                    <a:p>
                      <a:r>
                        <a:rPr lang="en-US" sz="1800">
                          <a:latin typeface="Arial"/>
                        </a:rPr>
                        <a:t>doc2_weight</a:t>
                      </a:r>
                      <a:endParaRPr sz="1800"/>
                    </a:p>
                  </a:txBody>
                  <a:tcPr/>
                </a:tc>
                <a:tc>
                  <a:txBody>
                    <a:bodyPr/>
                    <a:lstStyle/>
                    <a:p>
                      <a:r>
                        <a:rPr lang="en-US" sz="1800">
                          <a:latin typeface="Arial"/>
                        </a:rPr>
                        <a:t>Doc3</a:t>
                      </a:r>
                      <a:endParaRPr sz="1800"/>
                    </a:p>
                  </a:txBody>
                  <a:tcPr/>
                </a:tc>
                <a:tc>
                  <a:txBody>
                    <a:bodyPr/>
                    <a:lstStyle/>
                    <a:p>
                      <a:r>
                        <a:rPr lang="en-US" sz="1800">
                          <a:latin typeface="Arial"/>
                        </a:rPr>
                        <a:t>doc3_weight</a:t>
                      </a:r>
                      <a:endParaRPr sz="1800"/>
                    </a:p>
                  </a:txBody>
                  <a:tcPr/>
                </a:tc>
              </a:tr>
              <a:tr h="365760">
                <a:tc>
                  <a:txBody>
                    <a:bodyPr/>
                    <a:lstStyle/>
                    <a:p>
                      <a:r>
                        <a:rPr lang="en-US" sz="1800">
                          <a:latin typeface="Arial"/>
                        </a:rPr>
                        <a:t>Topic1</a:t>
                      </a:r>
                      <a:endParaRPr sz="1800"/>
                    </a:p>
                  </a:txBody>
                  <a:tcPr/>
                </a:tc>
                <a:tc>
                  <a:txBody>
                    <a:bodyPr/>
                    <a:lstStyle/>
                    <a:p>
                      <a:r>
                        <a:rPr lang="en-US" sz="1800">
                          <a:latin typeface="Arial"/>
                        </a:rPr>
                        <a:t>0.6</a:t>
                      </a:r>
                      <a:endParaRPr sz="1800"/>
                    </a:p>
                  </a:txBody>
                  <a:tcPr/>
                </a:tc>
                <a:tc>
                  <a:txBody>
                    <a:bodyPr/>
                    <a:lstStyle/>
                    <a:p>
                      <a:r>
                        <a:rPr lang="en-US" sz="1800">
                          <a:latin typeface="Arial"/>
                        </a:rPr>
                        <a:t>Topic2</a:t>
                      </a:r>
                      <a:endParaRPr sz="1800"/>
                    </a:p>
                  </a:txBody>
                  <a:tcPr/>
                </a:tc>
                <a:tc>
                  <a:txBody>
                    <a:bodyPr/>
                    <a:lstStyle/>
                    <a:p>
                      <a:r>
                        <a:rPr lang="en-US" sz="1800">
                          <a:latin typeface="Arial"/>
                        </a:rPr>
                        <a:t>0.8</a:t>
                      </a:r>
                      <a:endParaRPr sz="1800"/>
                    </a:p>
                  </a:txBody>
                  <a:tcPr/>
                </a:tc>
                <a:tc>
                  <a:txBody>
                    <a:bodyPr/>
                    <a:lstStyle/>
                    <a:p>
                      <a:r>
                        <a:rPr lang="en-US" sz="1800">
                          <a:latin typeface="Arial"/>
                        </a:rPr>
                        <a:t>Topic3</a:t>
                      </a:r>
                      <a:endParaRPr sz="1800"/>
                    </a:p>
                  </a:txBody>
                  <a:tcPr/>
                </a:tc>
                <a:tc>
                  <a:txBody>
                    <a:bodyPr/>
                    <a:lstStyle/>
                    <a:p>
                      <a:r>
                        <a:rPr lang="en-US" sz="1800">
                          <a:latin typeface="Arial"/>
                        </a:rPr>
                        <a:t>0.5</a:t>
                      </a:r>
                      <a:endParaRPr sz="1800"/>
                    </a:p>
                  </a:txBody>
                  <a:tcPr/>
                </a:tc>
              </a:tr>
              <a:tr h="365760">
                <a:tc>
                  <a:txBody>
                    <a:bodyPr/>
                    <a:lstStyle/>
                    <a:p>
                      <a:r>
                        <a:rPr lang="en-US" sz="1800" dirty="0">
                          <a:latin typeface="Arial"/>
                        </a:rPr>
                        <a:t>Topic2</a:t>
                      </a:r>
                      <a:endParaRPr sz="1800" dirty="0"/>
                    </a:p>
                  </a:txBody>
                  <a:tcPr/>
                </a:tc>
                <a:tc>
                  <a:txBody>
                    <a:bodyPr/>
                    <a:lstStyle/>
                    <a:p>
                      <a:r>
                        <a:rPr lang="en-US" sz="1800">
                          <a:latin typeface="Arial"/>
                        </a:rPr>
                        <a:t>0.3</a:t>
                      </a:r>
                      <a:endParaRPr sz="1800"/>
                    </a:p>
                  </a:txBody>
                  <a:tcPr/>
                </a:tc>
                <a:tc>
                  <a:txBody>
                    <a:bodyPr/>
                    <a:lstStyle/>
                    <a:p>
                      <a:r>
                        <a:rPr lang="en-US" sz="1800">
                          <a:latin typeface="Arial"/>
                        </a:rPr>
                        <a:t>Topic3</a:t>
                      </a:r>
                      <a:endParaRPr sz="1800"/>
                    </a:p>
                  </a:txBody>
                  <a:tcPr/>
                </a:tc>
                <a:tc>
                  <a:txBody>
                    <a:bodyPr/>
                    <a:lstStyle/>
                    <a:p>
                      <a:r>
                        <a:rPr lang="en-US" sz="1800">
                          <a:latin typeface="Arial"/>
                        </a:rPr>
                        <a:t>0.1</a:t>
                      </a:r>
                      <a:endParaRPr sz="1800"/>
                    </a:p>
                  </a:txBody>
                  <a:tcPr/>
                </a:tc>
                <a:tc>
                  <a:txBody>
                    <a:bodyPr/>
                    <a:lstStyle/>
                    <a:p>
                      <a:r>
                        <a:rPr lang="en-US" sz="1800">
                          <a:latin typeface="Arial"/>
                        </a:rPr>
                        <a:t>Topic1</a:t>
                      </a:r>
                      <a:endParaRPr sz="1800"/>
                    </a:p>
                  </a:txBody>
                  <a:tcPr/>
                </a:tc>
                <a:tc>
                  <a:txBody>
                    <a:bodyPr/>
                    <a:lstStyle/>
                    <a:p>
                      <a:r>
                        <a:rPr lang="en-US" sz="1800">
                          <a:latin typeface="Arial"/>
                        </a:rPr>
                        <a:t>0.3</a:t>
                      </a:r>
                      <a:endParaRPr sz="1800"/>
                    </a:p>
                  </a:txBody>
                  <a:tcPr/>
                </a:tc>
              </a:tr>
              <a:tr h="365760">
                <a:tc>
                  <a:txBody>
                    <a:bodyPr/>
                    <a:lstStyle/>
                    <a:p>
                      <a:r>
                        <a:rPr lang="en-US" sz="1800">
                          <a:latin typeface="Arial"/>
                        </a:rPr>
                        <a:t>Topic3</a:t>
                      </a:r>
                      <a:endParaRPr sz="1800"/>
                    </a:p>
                  </a:txBody>
                  <a:tcPr/>
                </a:tc>
                <a:tc>
                  <a:txBody>
                    <a:bodyPr/>
                    <a:lstStyle/>
                    <a:p>
                      <a:r>
                        <a:rPr lang="en-US" sz="1800">
                          <a:latin typeface="Arial"/>
                        </a:rPr>
                        <a:t>0.1</a:t>
                      </a:r>
                      <a:endParaRPr sz="1800"/>
                    </a:p>
                  </a:txBody>
                  <a:tcPr/>
                </a:tc>
                <a:tc>
                  <a:txBody>
                    <a:bodyPr/>
                    <a:lstStyle/>
                    <a:p>
                      <a:r>
                        <a:rPr lang="en-US" sz="1800">
                          <a:latin typeface="Arial"/>
                        </a:rPr>
                        <a:t>Topic1</a:t>
                      </a:r>
                      <a:endParaRPr sz="1800"/>
                    </a:p>
                  </a:txBody>
                  <a:tcPr/>
                </a:tc>
                <a:tc>
                  <a:txBody>
                    <a:bodyPr/>
                    <a:lstStyle/>
                    <a:p>
                      <a:r>
                        <a:rPr lang="en-US" sz="1800">
                          <a:latin typeface="Arial"/>
                        </a:rPr>
                        <a:t>0.1</a:t>
                      </a:r>
                      <a:endParaRPr sz="1800"/>
                    </a:p>
                  </a:txBody>
                  <a:tcPr/>
                </a:tc>
                <a:tc>
                  <a:txBody>
                    <a:bodyPr/>
                    <a:lstStyle/>
                    <a:p>
                      <a:r>
                        <a:rPr lang="en-US" sz="1800">
                          <a:latin typeface="Arial"/>
                        </a:rPr>
                        <a:t>Topic2</a:t>
                      </a:r>
                      <a:endParaRPr sz="1800"/>
                    </a:p>
                  </a:txBody>
                  <a:tcPr/>
                </a:tc>
                <a:tc>
                  <a:txBody>
                    <a:bodyPr/>
                    <a:lstStyle/>
                    <a:p>
                      <a:r>
                        <a:rPr lang="en-US" sz="1800">
                          <a:latin typeface="Arial"/>
                        </a:rPr>
                        <a:t>0.2</a:t>
                      </a:r>
                      <a:endParaRPr sz="1800"/>
                    </a:p>
                  </a:txBody>
                  <a:tcPr/>
                </a:tc>
              </a:tr>
              <a:tr h="365760">
                <a:tc>
                  <a:txBody>
                    <a:bodyPr/>
                    <a:lstStyle/>
                    <a:p>
                      <a:r>
                        <a:rPr lang="en-US" sz="1800" b="1">
                          <a:latin typeface="Arial"/>
                        </a:rPr>
                        <a:t>Sum</a:t>
                      </a:r>
                      <a:endParaRPr sz="1800"/>
                    </a:p>
                  </a:txBody>
                  <a:tcPr/>
                </a:tc>
                <a:tc>
                  <a:txBody>
                    <a:bodyPr/>
                    <a:lstStyle/>
                    <a:p>
                      <a:r>
                        <a:rPr lang="en-US" sz="1800" b="1">
                          <a:latin typeface="Arial"/>
                        </a:rPr>
                        <a:t>1.0</a:t>
                      </a:r>
                      <a:endParaRPr sz="1800"/>
                    </a:p>
                  </a:txBody>
                  <a:tcPr/>
                </a:tc>
                <a:tc>
                  <a:txBody>
                    <a:bodyPr/>
                    <a:lstStyle/>
                    <a:p>
                      <a:endParaRPr lang="en-US" sz="1800"/>
                    </a:p>
                  </a:txBody>
                  <a:tcPr/>
                </a:tc>
                <a:tc>
                  <a:txBody>
                    <a:bodyPr/>
                    <a:lstStyle/>
                    <a:p>
                      <a:r>
                        <a:rPr lang="en-US" sz="1800" b="1">
                          <a:latin typeface="Arial"/>
                        </a:rPr>
                        <a:t>1.0</a:t>
                      </a:r>
                      <a:endParaRPr sz="1800"/>
                    </a:p>
                  </a:txBody>
                  <a:tcPr/>
                </a:tc>
                <a:tc>
                  <a:txBody>
                    <a:bodyPr/>
                    <a:lstStyle/>
                    <a:p>
                      <a:endParaRPr lang="en-US" sz="1800"/>
                    </a:p>
                  </a:txBody>
                  <a:tcPr/>
                </a:tc>
                <a:tc>
                  <a:txBody>
                    <a:bodyPr/>
                    <a:lstStyle/>
                    <a:p>
                      <a:r>
                        <a:rPr lang="en-US" sz="1800" b="1">
                          <a:latin typeface="Arial"/>
                        </a:rPr>
                        <a:t>1.0</a:t>
                      </a:r>
                      <a:endParaRPr sz="1800"/>
                    </a:p>
                  </a:txBody>
                  <a:tcPr/>
                </a:tc>
              </a:tr>
            </a:tbl>
          </a:graphicData>
        </a:graphic>
      </p:graphicFrame>
      <p:graphicFrame>
        <p:nvGraphicFramePr>
          <p:cNvPr id="130" name="Table 3"/>
          <p:cNvGraphicFramePr/>
          <p:nvPr>
            <p:extLst>
              <p:ext uri="{D42A27DB-BD31-4B8C-83A1-F6EECF244321}">
                <p14:modId xmlns:p14="http://schemas.microsoft.com/office/powerpoint/2010/main" val="3573040205"/>
              </p:ext>
            </p:extLst>
          </p:nvPr>
        </p:nvGraphicFramePr>
        <p:xfrm>
          <a:off x="325081" y="2703961"/>
          <a:ext cx="9071280" cy="1828800"/>
        </p:xfrm>
        <a:graphic>
          <a:graphicData uri="http://schemas.openxmlformats.org/drawingml/2006/table">
            <a:tbl>
              <a:tblPr/>
              <a:tblGrid>
                <a:gridCol w="974520"/>
                <a:gridCol w="1706040"/>
                <a:gridCol w="1194120"/>
                <a:gridCol w="1819800"/>
                <a:gridCol w="1094760"/>
                <a:gridCol w="2282040"/>
              </a:tblGrid>
              <a:tr h="298003">
                <a:tc>
                  <a:txBody>
                    <a:bodyPr/>
                    <a:lstStyle/>
                    <a:p>
                      <a:r>
                        <a:rPr lang="en-US" sz="1800" dirty="0">
                          <a:latin typeface="Arial"/>
                        </a:rPr>
                        <a:t>Topic1</a:t>
                      </a:r>
                      <a:endParaRPr sz="1800" dirty="0"/>
                    </a:p>
                  </a:txBody>
                  <a:tcPr/>
                </a:tc>
                <a:tc>
                  <a:txBody>
                    <a:bodyPr/>
                    <a:lstStyle/>
                    <a:p>
                      <a:r>
                        <a:rPr lang="en-US" sz="1800">
                          <a:latin typeface="Arial"/>
                        </a:rPr>
                        <a:t>topic1_weight</a:t>
                      </a:r>
                      <a:endParaRPr sz="1800"/>
                    </a:p>
                  </a:txBody>
                  <a:tcPr/>
                </a:tc>
                <a:tc>
                  <a:txBody>
                    <a:bodyPr/>
                    <a:lstStyle/>
                    <a:p>
                      <a:r>
                        <a:rPr lang="en-US" sz="1800">
                          <a:latin typeface="Arial"/>
                        </a:rPr>
                        <a:t>Topic2</a:t>
                      </a:r>
                      <a:endParaRPr sz="1800"/>
                    </a:p>
                  </a:txBody>
                  <a:tcPr/>
                </a:tc>
                <a:tc>
                  <a:txBody>
                    <a:bodyPr/>
                    <a:lstStyle/>
                    <a:p>
                      <a:r>
                        <a:rPr lang="en-US" sz="1800">
                          <a:latin typeface="Arial"/>
                        </a:rPr>
                        <a:t>topic2_weight</a:t>
                      </a:r>
                      <a:endParaRPr sz="1800"/>
                    </a:p>
                  </a:txBody>
                  <a:tcPr/>
                </a:tc>
                <a:tc>
                  <a:txBody>
                    <a:bodyPr/>
                    <a:lstStyle/>
                    <a:p>
                      <a:r>
                        <a:rPr lang="en-US" sz="1800">
                          <a:latin typeface="Arial"/>
                        </a:rPr>
                        <a:t>Topic3</a:t>
                      </a:r>
                      <a:endParaRPr sz="1800"/>
                    </a:p>
                  </a:txBody>
                  <a:tcPr/>
                </a:tc>
                <a:tc>
                  <a:txBody>
                    <a:bodyPr/>
                    <a:lstStyle/>
                    <a:p>
                      <a:r>
                        <a:rPr lang="en-US" sz="1800">
                          <a:latin typeface="Arial"/>
                        </a:rPr>
                        <a:t>topic3_weight</a:t>
                      </a:r>
                      <a:endParaRPr sz="1800"/>
                    </a:p>
                  </a:txBody>
                  <a:tcPr/>
                </a:tc>
              </a:tr>
              <a:tr h="298003">
                <a:tc>
                  <a:txBody>
                    <a:bodyPr/>
                    <a:lstStyle/>
                    <a:p>
                      <a:r>
                        <a:rPr lang="en-US" sz="1800">
                          <a:latin typeface="Arial"/>
                        </a:rPr>
                        <a:t>gene</a:t>
                      </a:r>
                      <a:endParaRPr sz="1800"/>
                    </a:p>
                  </a:txBody>
                  <a:tcPr/>
                </a:tc>
                <a:tc>
                  <a:txBody>
                    <a:bodyPr/>
                    <a:lstStyle/>
                    <a:p>
                      <a:r>
                        <a:rPr lang="en-US" sz="1800" dirty="0">
                          <a:latin typeface="Arial"/>
                        </a:rPr>
                        <a:t>0.5</a:t>
                      </a:r>
                      <a:endParaRPr sz="1800" dirty="0"/>
                    </a:p>
                  </a:txBody>
                  <a:tcPr/>
                </a:tc>
                <a:tc>
                  <a:txBody>
                    <a:bodyPr/>
                    <a:lstStyle/>
                    <a:p>
                      <a:r>
                        <a:rPr lang="en-US" sz="1800">
                          <a:latin typeface="Arial"/>
                        </a:rPr>
                        <a:t>genetic</a:t>
                      </a:r>
                      <a:endParaRPr sz="1800"/>
                    </a:p>
                  </a:txBody>
                  <a:tcPr/>
                </a:tc>
                <a:tc>
                  <a:txBody>
                    <a:bodyPr/>
                    <a:lstStyle/>
                    <a:p>
                      <a:r>
                        <a:rPr lang="en-US" sz="1800">
                          <a:latin typeface="Arial"/>
                        </a:rPr>
                        <a:t>0.4</a:t>
                      </a:r>
                      <a:endParaRPr sz="1800"/>
                    </a:p>
                  </a:txBody>
                  <a:tcPr/>
                </a:tc>
                <a:tc>
                  <a:txBody>
                    <a:bodyPr/>
                    <a:lstStyle/>
                    <a:p>
                      <a:r>
                        <a:rPr lang="en-US" sz="1800">
                          <a:latin typeface="Arial"/>
                        </a:rPr>
                        <a:t>dna</a:t>
                      </a:r>
                      <a:endParaRPr sz="1800"/>
                    </a:p>
                  </a:txBody>
                  <a:tcPr/>
                </a:tc>
                <a:tc>
                  <a:txBody>
                    <a:bodyPr/>
                    <a:lstStyle/>
                    <a:p>
                      <a:r>
                        <a:rPr lang="en-US" sz="1800">
                          <a:latin typeface="Arial"/>
                        </a:rPr>
                        <a:t>0.7</a:t>
                      </a:r>
                      <a:endParaRPr sz="1800"/>
                    </a:p>
                  </a:txBody>
                  <a:tcPr/>
                </a:tc>
              </a:tr>
              <a:tr h="298003">
                <a:tc>
                  <a:txBody>
                    <a:bodyPr/>
                    <a:lstStyle/>
                    <a:p>
                      <a:r>
                        <a:rPr lang="en-US" sz="1800">
                          <a:latin typeface="Arial"/>
                        </a:rPr>
                        <a:t>dna</a:t>
                      </a:r>
                      <a:endParaRPr sz="1800"/>
                    </a:p>
                  </a:txBody>
                  <a:tcPr/>
                </a:tc>
                <a:tc>
                  <a:txBody>
                    <a:bodyPr/>
                    <a:lstStyle/>
                    <a:p>
                      <a:r>
                        <a:rPr lang="en-US" sz="1800">
                          <a:latin typeface="Arial"/>
                        </a:rPr>
                        <a:t>0.3</a:t>
                      </a:r>
                      <a:endParaRPr sz="1800"/>
                    </a:p>
                  </a:txBody>
                  <a:tcPr/>
                </a:tc>
                <a:tc>
                  <a:txBody>
                    <a:bodyPr/>
                    <a:lstStyle/>
                    <a:p>
                      <a:r>
                        <a:rPr lang="en-US" sz="1800">
                          <a:latin typeface="Arial"/>
                        </a:rPr>
                        <a:t>dna</a:t>
                      </a:r>
                      <a:endParaRPr sz="1800"/>
                    </a:p>
                  </a:txBody>
                  <a:tcPr/>
                </a:tc>
                <a:tc>
                  <a:txBody>
                    <a:bodyPr/>
                    <a:lstStyle/>
                    <a:p>
                      <a:r>
                        <a:rPr lang="en-US" sz="1800">
                          <a:latin typeface="Arial"/>
                        </a:rPr>
                        <a:t>0.2</a:t>
                      </a:r>
                      <a:endParaRPr sz="1800"/>
                    </a:p>
                  </a:txBody>
                  <a:tcPr/>
                </a:tc>
                <a:tc>
                  <a:txBody>
                    <a:bodyPr/>
                    <a:lstStyle/>
                    <a:p>
                      <a:r>
                        <a:rPr lang="en-US" sz="1800">
                          <a:latin typeface="Arial"/>
                        </a:rPr>
                        <a:t>genetic</a:t>
                      </a:r>
                      <a:endParaRPr sz="1800"/>
                    </a:p>
                  </a:txBody>
                  <a:tcPr/>
                </a:tc>
                <a:tc>
                  <a:txBody>
                    <a:bodyPr/>
                    <a:lstStyle/>
                    <a:p>
                      <a:r>
                        <a:rPr lang="en-US" sz="1800">
                          <a:latin typeface="Arial"/>
                        </a:rPr>
                        <a:t>0.2</a:t>
                      </a:r>
                      <a:endParaRPr sz="1800"/>
                    </a:p>
                  </a:txBody>
                  <a:tcPr/>
                </a:tc>
              </a:tr>
              <a:tr h="298003">
                <a:tc>
                  <a:txBody>
                    <a:bodyPr/>
                    <a:lstStyle/>
                    <a:p>
                      <a:r>
                        <a:rPr lang="en-US" sz="1800">
                          <a:latin typeface="Arial"/>
                        </a:rPr>
                        <a:t>genetic</a:t>
                      </a:r>
                      <a:endParaRPr sz="1800"/>
                    </a:p>
                  </a:txBody>
                  <a:tcPr/>
                </a:tc>
                <a:tc>
                  <a:txBody>
                    <a:bodyPr/>
                    <a:lstStyle/>
                    <a:p>
                      <a:r>
                        <a:rPr lang="en-US" sz="1800">
                          <a:latin typeface="Arial"/>
                        </a:rPr>
                        <a:t>0.2</a:t>
                      </a:r>
                      <a:endParaRPr sz="1800"/>
                    </a:p>
                  </a:txBody>
                  <a:tcPr/>
                </a:tc>
                <a:tc>
                  <a:txBody>
                    <a:bodyPr/>
                    <a:lstStyle/>
                    <a:p>
                      <a:r>
                        <a:rPr lang="en-US" sz="1800">
                          <a:latin typeface="Arial"/>
                        </a:rPr>
                        <a:t>gene</a:t>
                      </a:r>
                      <a:endParaRPr sz="1800"/>
                    </a:p>
                  </a:txBody>
                  <a:tcPr/>
                </a:tc>
                <a:tc>
                  <a:txBody>
                    <a:bodyPr/>
                    <a:lstStyle/>
                    <a:p>
                      <a:r>
                        <a:rPr lang="en-US" sz="1800">
                          <a:latin typeface="Arial"/>
                        </a:rPr>
                        <a:t>0.2</a:t>
                      </a:r>
                      <a:endParaRPr sz="1800"/>
                    </a:p>
                  </a:txBody>
                  <a:tcPr/>
                </a:tc>
                <a:tc>
                  <a:txBody>
                    <a:bodyPr/>
                    <a:lstStyle/>
                    <a:p>
                      <a:r>
                        <a:rPr lang="en-US" sz="1800">
                          <a:latin typeface="Arial"/>
                        </a:rPr>
                        <a:t>gene</a:t>
                      </a:r>
                      <a:endParaRPr sz="1800"/>
                    </a:p>
                  </a:txBody>
                  <a:tcPr/>
                </a:tc>
                <a:tc>
                  <a:txBody>
                    <a:bodyPr/>
                    <a:lstStyle/>
                    <a:p>
                      <a:r>
                        <a:rPr lang="en-US" sz="1800">
                          <a:latin typeface="Arial"/>
                        </a:rPr>
                        <a:t>0.1</a:t>
                      </a:r>
                      <a:endParaRPr sz="1800"/>
                    </a:p>
                  </a:txBody>
                  <a:tcPr/>
                </a:tc>
              </a:tr>
              <a:tr h="298003">
                <a:tc>
                  <a:txBody>
                    <a:bodyPr/>
                    <a:lstStyle/>
                    <a:p>
                      <a:r>
                        <a:rPr lang="en-US" sz="1800" b="1">
                          <a:latin typeface="Arial"/>
                        </a:rPr>
                        <a:t>Sum</a:t>
                      </a:r>
                      <a:endParaRPr sz="1800"/>
                    </a:p>
                  </a:txBody>
                  <a:tcPr/>
                </a:tc>
                <a:tc>
                  <a:txBody>
                    <a:bodyPr/>
                    <a:lstStyle/>
                    <a:p>
                      <a:r>
                        <a:rPr lang="en-US" sz="1800" b="1">
                          <a:latin typeface="Arial"/>
                        </a:rPr>
                        <a:t>1.0</a:t>
                      </a:r>
                      <a:endParaRPr sz="1800"/>
                    </a:p>
                  </a:txBody>
                  <a:tcPr/>
                </a:tc>
                <a:tc>
                  <a:txBody>
                    <a:bodyPr/>
                    <a:lstStyle/>
                    <a:p>
                      <a:endParaRPr lang="en-US" sz="1800"/>
                    </a:p>
                  </a:txBody>
                  <a:tcPr/>
                </a:tc>
                <a:tc>
                  <a:txBody>
                    <a:bodyPr/>
                    <a:lstStyle/>
                    <a:p>
                      <a:r>
                        <a:rPr lang="en-US" sz="1800" b="1">
                          <a:latin typeface="Arial"/>
                        </a:rPr>
                        <a:t>1.0</a:t>
                      </a:r>
                      <a:endParaRPr sz="1800"/>
                    </a:p>
                  </a:txBody>
                  <a:tcPr/>
                </a:tc>
                <a:tc>
                  <a:txBody>
                    <a:bodyPr/>
                    <a:lstStyle/>
                    <a:p>
                      <a:endParaRPr lang="en-US" sz="1800"/>
                    </a:p>
                  </a:txBody>
                  <a:tcPr/>
                </a:tc>
                <a:tc>
                  <a:txBody>
                    <a:bodyPr/>
                    <a:lstStyle/>
                    <a:p>
                      <a:r>
                        <a:rPr lang="en-US" sz="1800" b="1" dirty="0">
                          <a:latin typeface="Arial"/>
                        </a:rPr>
                        <a:t>1.0</a:t>
                      </a:r>
                      <a:endParaRPr sz="1800" dirty="0"/>
                    </a:p>
                  </a:txBody>
                  <a:tcPr/>
                </a:tc>
              </a:tr>
            </a:tbl>
          </a:graphicData>
        </a:graphic>
      </p:graphicFrame>
      <p:sp>
        <p:nvSpPr>
          <p:cNvPr id="131" name="TextShape 4"/>
          <p:cNvSpPr txBox="1"/>
          <p:nvPr/>
        </p:nvSpPr>
        <p:spPr>
          <a:xfrm>
            <a:off x="640080" y="1737361"/>
            <a:ext cx="9052560" cy="602279"/>
          </a:xfrm>
          <a:prstGeom prst="rect">
            <a:avLst/>
          </a:prstGeom>
        </p:spPr>
        <p:txBody>
          <a:bodyPr lIns="89991" tIns="44996" rIns="89991" bIns="44996"/>
          <a:lstStyle/>
          <a:p>
            <a:r>
              <a:rPr lang="en-US" sz="3600">
                <a:latin typeface="Arial"/>
              </a:rPr>
              <a:t>Each </a:t>
            </a:r>
            <a:r>
              <a:rPr lang="en-US" sz="3600" i="1">
                <a:latin typeface="Arial"/>
              </a:rPr>
              <a:t>topic </a:t>
            </a:r>
            <a:r>
              <a:rPr lang="en-US" sz="3600">
                <a:latin typeface="Arial"/>
              </a:rPr>
              <a:t>is a distribution over ALL words.</a:t>
            </a:r>
            <a:endParaRPr/>
          </a:p>
        </p:txBody>
      </p:sp>
      <p:sp>
        <p:nvSpPr>
          <p:cNvPr id="132" name="TextShape 5"/>
          <p:cNvSpPr txBox="1"/>
          <p:nvPr/>
        </p:nvSpPr>
        <p:spPr>
          <a:xfrm>
            <a:off x="548640" y="4572001"/>
            <a:ext cx="9052560" cy="546120"/>
          </a:xfrm>
          <a:prstGeom prst="rect">
            <a:avLst/>
          </a:prstGeom>
        </p:spPr>
        <p:txBody>
          <a:bodyPr lIns="89991" tIns="44996" rIns="89991" bIns="44996"/>
          <a:lstStyle/>
          <a:p>
            <a:r>
              <a:rPr lang="en-US" sz="3200">
                <a:latin typeface="Arial"/>
              </a:rPr>
              <a:t>Each </a:t>
            </a:r>
            <a:r>
              <a:rPr lang="en-US" sz="3200" i="1">
                <a:latin typeface="Arial"/>
              </a:rPr>
              <a:t>document </a:t>
            </a:r>
            <a:r>
              <a:rPr lang="en-US" sz="3200">
                <a:latin typeface="Arial"/>
              </a:rPr>
              <a:t>is a distribution over ALL topics.</a:t>
            </a:r>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“Generative” Model</a:t>
            </a:r>
            <a:endParaRPr lang="en-US" dirty="0"/>
          </a:p>
        </p:txBody>
      </p:sp>
    </p:spTree>
    <p:extLst>
      <p:ext uri="{BB962C8B-B14F-4D97-AF65-F5344CB8AC3E}">
        <p14:creationId xmlns:p14="http://schemas.microsoft.com/office/powerpoint/2010/main" val="346889686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Latent Dirichlet Allocation</a:t>
            </a:r>
            <a:endParaRPr/>
          </a:p>
        </p:txBody>
      </p:sp>
      <p:pic>
        <p:nvPicPr>
          <p:cNvPr id="127" name="Picture 126"/>
          <p:cNvPicPr/>
          <p:nvPr/>
        </p:nvPicPr>
        <p:blipFill>
          <a:blip r:embed="rId3"/>
          <a:stretch>
            <a:fillRect/>
          </a:stretch>
        </p:blipFill>
        <p:spPr>
          <a:xfrm>
            <a:off x="694081" y="1476720"/>
            <a:ext cx="8705520" cy="4581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Topic </a:t>
            </a:r>
            <a:r>
              <a:rPr lang="en-US" sz="4400" dirty="0" smtClean="0">
                <a:latin typeface="Arial"/>
              </a:rPr>
              <a:t>Modeling</a:t>
            </a:r>
            <a:endParaRPr dirty="0"/>
          </a:p>
        </p:txBody>
      </p:sp>
      <p:sp>
        <p:nvSpPr>
          <p:cNvPr id="124" name="TextShape 2"/>
          <p:cNvSpPr txBox="1"/>
          <p:nvPr/>
        </p:nvSpPr>
        <p:spPr>
          <a:xfrm>
            <a:off x="504000" y="1737360"/>
            <a:ext cx="4525200" cy="5637600"/>
          </a:xfrm>
          <a:prstGeom prst="rect">
            <a:avLst/>
          </a:prstGeom>
        </p:spPr>
        <p:txBody>
          <a:bodyPr lIns="0" tIns="0" rIns="0" bIns="0"/>
          <a:lstStyle/>
          <a:p>
            <a:pPr>
              <a:buSzPct val="45000"/>
            </a:pPr>
            <a:r>
              <a:rPr lang="en-US" sz="3200" dirty="0">
                <a:solidFill>
                  <a:srgbClr val="009933"/>
                </a:solidFill>
                <a:latin typeface="Arial"/>
              </a:rPr>
              <a:t>It does:</a:t>
            </a:r>
            <a:endParaRPr dirty="0"/>
          </a:p>
          <a:p>
            <a:pPr marL="457200" indent="-457200">
              <a:buSzPct val="45000"/>
              <a:buFont typeface="Arial" panose="020B0604020202020204" pitchFamily="34" charset="0"/>
              <a:buChar char="•"/>
            </a:pPr>
            <a:r>
              <a:rPr lang="en-US" sz="3200" dirty="0">
                <a:latin typeface="Arial"/>
              </a:rPr>
              <a:t>Allow </a:t>
            </a:r>
            <a:r>
              <a:rPr lang="en-US" sz="3200" dirty="0" smtClean="0">
                <a:latin typeface="Arial"/>
              </a:rPr>
              <a:t>categories/topics </a:t>
            </a:r>
            <a:r>
              <a:rPr lang="en-US" sz="3200" dirty="0">
                <a:latin typeface="Arial"/>
              </a:rPr>
              <a:t>to </a:t>
            </a:r>
            <a:r>
              <a:rPr lang="en-US" sz="3200" dirty="0" smtClean="0">
                <a:latin typeface="Arial"/>
              </a:rPr>
              <a:t>arise inductively</a:t>
            </a:r>
            <a:endParaRPr dirty="0"/>
          </a:p>
          <a:p>
            <a:pPr marL="457200" indent="-457200">
              <a:buSzPct val="45000"/>
              <a:buFont typeface="Arial" panose="020B0604020202020204" pitchFamily="34" charset="0"/>
              <a:buChar char="•"/>
            </a:pPr>
            <a:r>
              <a:rPr lang="en-US" sz="3200" dirty="0">
                <a:latin typeface="Arial"/>
              </a:rPr>
              <a:t>Find latent </a:t>
            </a:r>
            <a:r>
              <a:rPr lang="en-US" sz="3200" dirty="0" smtClean="0">
                <a:latin typeface="Arial"/>
              </a:rPr>
              <a:t>topics</a:t>
            </a:r>
            <a:endParaRPr dirty="0"/>
          </a:p>
          <a:p>
            <a:pPr marL="457200" indent="-457200">
              <a:buSzPct val="45000"/>
              <a:buFont typeface="Arial" panose="020B0604020202020204" pitchFamily="34" charset="0"/>
              <a:buChar char="•"/>
            </a:pPr>
            <a:r>
              <a:rPr lang="en-US" sz="3200" dirty="0">
                <a:latin typeface="Arial"/>
              </a:rPr>
              <a:t>Find patterns across </a:t>
            </a:r>
            <a:r>
              <a:rPr lang="en-US" sz="3200" dirty="0" smtClean="0">
                <a:latin typeface="Arial"/>
              </a:rPr>
              <a:t>documents</a:t>
            </a:r>
            <a:endParaRPr dirty="0"/>
          </a:p>
          <a:p>
            <a:pPr marL="457200" indent="-457200">
              <a:buSzPct val="45000"/>
              <a:buFont typeface="Arial" panose="020B0604020202020204" pitchFamily="34" charset="0"/>
              <a:buChar char="•"/>
            </a:pPr>
            <a:r>
              <a:rPr lang="en-US" sz="3200" dirty="0">
                <a:latin typeface="Arial"/>
              </a:rPr>
              <a:t>Handle large and diverse corpora</a:t>
            </a:r>
            <a:endParaRPr dirty="0"/>
          </a:p>
          <a:p>
            <a:pPr marL="457200" indent="-457200">
              <a:buSzPct val="45000"/>
              <a:buFont typeface="Arial" panose="020B0604020202020204" pitchFamily="34" charset="0"/>
              <a:buChar char="•"/>
            </a:pPr>
            <a:r>
              <a:rPr lang="en-US" sz="3200" dirty="0">
                <a:latin typeface="Arial"/>
              </a:rPr>
              <a:t>Find key differences between </a:t>
            </a:r>
            <a:r>
              <a:rPr lang="en-US" sz="3200" dirty="0" smtClean="0">
                <a:latin typeface="Arial"/>
              </a:rPr>
              <a:t>topics</a:t>
            </a:r>
            <a:endParaRPr dirty="0"/>
          </a:p>
        </p:txBody>
      </p:sp>
      <p:sp>
        <p:nvSpPr>
          <p:cNvPr id="125" name="TextShape 3"/>
          <p:cNvSpPr txBox="1"/>
          <p:nvPr/>
        </p:nvSpPr>
        <p:spPr>
          <a:xfrm>
            <a:off x="5394960" y="1737360"/>
            <a:ext cx="4525200" cy="5637600"/>
          </a:xfrm>
          <a:prstGeom prst="rect">
            <a:avLst/>
          </a:prstGeom>
        </p:spPr>
        <p:txBody>
          <a:bodyPr lIns="0" tIns="0" rIns="0" bIns="0"/>
          <a:lstStyle/>
          <a:p>
            <a:pPr>
              <a:buSzPct val="45000"/>
            </a:pPr>
            <a:r>
              <a:rPr lang="en-US" sz="3200" dirty="0">
                <a:solidFill>
                  <a:srgbClr val="FF3333"/>
                </a:solidFill>
                <a:latin typeface="Arial"/>
              </a:rPr>
              <a:t>It does not:</a:t>
            </a:r>
            <a:endParaRPr dirty="0"/>
          </a:p>
          <a:p>
            <a:pPr marL="457200" indent="-457200">
              <a:buSzPct val="45000"/>
              <a:buFont typeface="Arial" panose="020B0604020202020204" pitchFamily="34" charset="0"/>
              <a:buChar char="•"/>
            </a:pPr>
            <a:r>
              <a:rPr lang="en-US" sz="3200" dirty="0">
                <a:latin typeface="Arial"/>
              </a:rPr>
              <a:t>Find the “one” best way to categorize text</a:t>
            </a:r>
            <a:endParaRPr dirty="0"/>
          </a:p>
          <a:p>
            <a:pPr marL="457200" indent="-457200">
              <a:buSzPct val="45000"/>
              <a:buFont typeface="Arial" panose="020B0604020202020204" pitchFamily="34" charset="0"/>
              <a:buChar char="•"/>
            </a:pPr>
            <a:r>
              <a:rPr lang="en-US" sz="3200" dirty="0">
                <a:latin typeface="Arial"/>
              </a:rPr>
              <a:t>Capture the categories </a:t>
            </a:r>
            <a:r>
              <a:rPr lang="en-US" sz="3200" i="1" dirty="0">
                <a:latin typeface="Arial"/>
              </a:rPr>
              <a:t>you</a:t>
            </a:r>
            <a:r>
              <a:rPr lang="en-US" sz="3200" dirty="0">
                <a:latin typeface="Arial"/>
              </a:rPr>
              <a:t> want</a:t>
            </a:r>
            <a:endParaRPr dirty="0"/>
          </a:p>
          <a:p>
            <a:pPr marL="457200" indent="-457200">
              <a:buSzPct val="45000"/>
              <a:buFont typeface="Arial" panose="020B0604020202020204" pitchFamily="34" charset="0"/>
              <a:buChar char="•"/>
            </a:pPr>
            <a:r>
              <a:rPr lang="en-US" sz="3200" dirty="0">
                <a:latin typeface="Arial"/>
              </a:rPr>
              <a:t>Tell you who does what to </a:t>
            </a:r>
            <a:r>
              <a:rPr lang="en-US" sz="3200" dirty="0" smtClean="0">
                <a:latin typeface="Arial"/>
              </a:rPr>
              <a:t>whom, etc.</a:t>
            </a:r>
            <a:endParaRPr dirty="0"/>
          </a:p>
          <a:p>
            <a:pPr marL="457200" indent="-457200">
              <a:buSzPct val="45000"/>
              <a:buFont typeface="Arial" panose="020B0604020202020204" pitchFamily="34" charset="0"/>
              <a:buChar char="•"/>
            </a:pPr>
            <a:r>
              <a:rPr lang="en-US" sz="3200" i="1" dirty="0">
                <a:latin typeface="Arial"/>
              </a:rPr>
              <a:t>Magically</a:t>
            </a:r>
            <a:r>
              <a:rPr lang="en-US" sz="3200" dirty="0">
                <a:latin typeface="Arial"/>
              </a:rPr>
              <a:t> reveal meaning</a:t>
            </a:r>
            <a:endParaRPr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Laura Nelson’s Example</a:t>
            </a:r>
            <a:endParaRPr dirty="0"/>
          </a:p>
        </p:txBody>
      </p:sp>
      <p:sp>
        <p:nvSpPr>
          <p:cNvPr id="136" name="TextShape 2"/>
          <p:cNvSpPr txBox="1"/>
          <p:nvPr/>
        </p:nvSpPr>
        <p:spPr>
          <a:xfrm>
            <a:off x="504001" y="1563481"/>
            <a:ext cx="9071640" cy="4384440"/>
          </a:xfrm>
          <a:prstGeom prst="rect">
            <a:avLst/>
          </a:prstGeom>
        </p:spPr>
        <p:txBody>
          <a:bodyPr lIns="0" tIns="0" rIns="0" bIns="0"/>
          <a:lstStyle/>
          <a:p>
            <a:pPr>
              <a:buSzPct val="45000"/>
            </a:pPr>
            <a:r>
              <a:rPr lang="en-US" sz="3200" dirty="0">
                <a:latin typeface="Arial"/>
              </a:rPr>
              <a:t>Four women's organizations in two cities, looking at </a:t>
            </a:r>
            <a:r>
              <a:rPr lang="en-US" sz="3200" dirty="0" smtClean="0">
                <a:latin typeface="Arial"/>
              </a:rPr>
              <a:t>difference in women’s movements across cities and time.</a:t>
            </a:r>
            <a:endParaRPr dirty="0"/>
          </a:p>
          <a:p>
            <a:pPr>
              <a:buSzPct val="45000"/>
            </a:pPr>
            <a:endParaRPr lang="en-US" sz="3200" dirty="0" smtClean="0">
              <a:latin typeface="Arial"/>
            </a:endParaRPr>
          </a:p>
          <a:p>
            <a:pPr>
              <a:buSzPct val="45000"/>
            </a:pPr>
            <a:r>
              <a:rPr lang="en-US" sz="3200" dirty="0" smtClean="0">
                <a:latin typeface="Arial"/>
              </a:rPr>
              <a:t>Method</a:t>
            </a:r>
            <a:r>
              <a:rPr lang="en-US" sz="3200" dirty="0">
                <a:latin typeface="Arial"/>
              </a:rPr>
              <a:t>: automated text analysis--LDA and difference of proportions</a:t>
            </a:r>
            <a:endParaRPr dirty="0"/>
          </a:p>
          <a:p>
            <a:pPr>
              <a:buSzPct val="45000"/>
            </a:pPr>
            <a:endParaRPr lang="en-US" sz="3200" dirty="0" smtClean="0">
              <a:latin typeface="Arial"/>
            </a:endParaRPr>
          </a:p>
          <a:p>
            <a:pPr>
              <a:buSzPct val="45000"/>
            </a:pPr>
            <a:r>
              <a:rPr lang="en-US" sz="3200" dirty="0" smtClean="0">
                <a:latin typeface="Arial"/>
              </a:rPr>
              <a:t>Combined </a:t>
            </a:r>
            <a:r>
              <a:rPr lang="en-US" sz="3200" dirty="0">
                <a:latin typeface="Arial"/>
              </a:rPr>
              <a:t>methods to come to </a:t>
            </a:r>
            <a:r>
              <a:rPr lang="en-US" sz="3200" dirty="0" smtClean="0">
                <a:latin typeface="Arial"/>
              </a:rPr>
              <a:t>conclusions.</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Results: Difference of Proportions</a:t>
            </a:r>
            <a:endParaRPr/>
          </a:p>
        </p:txBody>
      </p:sp>
      <p:sp>
        <p:nvSpPr>
          <p:cNvPr id="138" name="TextShape 2"/>
          <p:cNvSpPr txBox="1"/>
          <p:nvPr/>
        </p:nvSpPr>
        <p:spPr>
          <a:xfrm>
            <a:off x="504001" y="1439280"/>
            <a:ext cx="7775640" cy="6035760"/>
          </a:xfrm>
          <a:prstGeom prst="rect">
            <a:avLst/>
          </a:prstGeom>
        </p:spPr>
        <p:txBody>
          <a:bodyPr lIns="89991" tIns="44996" rIns="89991" bIns="44996"/>
          <a:lstStyle/>
          <a:p>
            <a:r>
              <a:rPr lang="en-US" sz="2800" dirty="0">
                <a:solidFill>
                  <a:srgbClr val="DC2300"/>
                </a:solidFill>
                <a:latin typeface="Arial"/>
              </a:rPr>
              <a:t>CWLU			</a:t>
            </a:r>
            <a:r>
              <a:rPr lang="en-US" sz="2800" dirty="0" err="1">
                <a:solidFill>
                  <a:srgbClr val="DC2300"/>
                </a:solidFill>
                <a:latin typeface="Arial"/>
              </a:rPr>
              <a:t>DoP</a:t>
            </a:r>
            <a:r>
              <a:rPr lang="en-US" sz="2800" dirty="0">
                <a:solidFill>
                  <a:srgbClr val="DC2300"/>
                </a:solidFill>
                <a:latin typeface="Arial"/>
              </a:rPr>
              <a:t>			</a:t>
            </a:r>
            <a:endParaRPr dirty="0"/>
          </a:p>
          <a:p>
            <a:r>
              <a:rPr lang="en-US" sz="2800" dirty="0" err="1">
                <a:solidFill>
                  <a:srgbClr val="DC2300"/>
                </a:solidFill>
                <a:latin typeface="Arial"/>
              </a:rPr>
              <a:t>chicago</a:t>
            </a:r>
            <a:r>
              <a:rPr lang="en-US" sz="2800" dirty="0">
                <a:solidFill>
                  <a:srgbClr val="DC2300"/>
                </a:solidFill>
                <a:latin typeface="Arial"/>
              </a:rPr>
              <a:t>			5.31			</a:t>
            </a:r>
            <a:endParaRPr dirty="0"/>
          </a:p>
          <a:p>
            <a:r>
              <a:rPr lang="en-US" sz="2800" dirty="0">
                <a:solidFill>
                  <a:srgbClr val="DC2300"/>
                </a:solidFill>
                <a:latin typeface="Arial"/>
              </a:rPr>
              <a:t>children			4.59			</a:t>
            </a:r>
            <a:endParaRPr dirty="0"/>
          </a:p>
          <a:p>
            <a:r>
              <a:rPr lang="en-US" sz="2800" dirty="0">
                <a:solidFill>
                  <a:srgbClr val="DC2300"/>
                </a:solidFill>
                <a:latin typeface="Arial"/>
              </a:rPr>
              <a:t>center			</a:t>
            </a:r>
            <a:r>
              <a:rPr lang="en-US" sz="2800" dirty="0" smtClean="0">
                <a:solidFill>
                  <a:srgbClr val="DC2300"/>
                </a:solidFill>
                <a:latin typeface="Arial"/>
              </a:rPr>
              <a:t>4.34</a:t>
            </a:r>
            <a:r>
              <a:rPr lang="en-US" sz="2800" dirty="0">
                <a:solidFill>
                  <a:srgbClr val="DC2300"/>
                </a:solidFill>
                <a:latin typeface="Arial"/>
              </a:rPr>
              <a:t>			</a:t>
            </a:r>
            <a:endParaRPr dirty="0"/>
          </a:p>
          <a:p>
            <a:r>
              <a:rPr lang="en-US" sz="2800" dirty="0">
                <a:solidFill>
                  <a:srgbClr val="DC2300"/>
                </a:solidFill>
                <a:latin typeface="Arial"/>
              </a:rPr>
              <a:t>union				3.61			</a:t>
            </a:r>
            <a:endParaRPr dirty="0"/>
          </a:p>
          <a:p>
            <a:r>
              <a:rPr lang="en-US" sz="2800" dirty="0">
                <a:solidFill>
                  <a:srgbClr val="DC2300"/>
                </a:solidFill>
                <a:latin typeface="Arial"/>
              </a:rPr>
              <a:t>school			3.48			</a:t>
            </a:r>
            <a:endParaRPr dirty="0"/>
          </a:p>
          <a:p>
            <a:r>
              <a:rPr lang="en-US" sz="2800" dirty="0">
                <a:solidFill>
                  <a:srgbClr val="DC2300"/>
                </a:solidFill>
                <a:latin typeface="Arial"/>
              </a:rPr>
              <a:t>abort				3.19			</a:t>
            </a:r>
            <a:endParaRPr dirty="0"/>
          </a:p>
          <a:p>
            <a:r>
              <a:rPr lang="en-US" sz="2800" dirty="0" err="1">
                <a:solidFill>
                  <a:srgbClr val="DC2300"/>
                </a:solidFill>
                <a:latin typeface="Arial"/>
              </a:rPr>
              <a:t>nixon</a:t>
            </a:r>
            <a:r>
              <a:rPr lang="en-US" sz="2800" dirty="0">
                <a:solidFill>
                  <a:srgbClr val="DC2300"/>
                </a:solidFill>
                <a:latin typeface="Arial"/>
              </a:rPr>
              <a:t>				2.93		</a:t>
            </a:r>
            <a:endParaRPr dirty="0"/>
          </a:p>
          <a:p>
            <a:r>
              <a:rPr lang="en-US" sz="2800" dirty="0">
                <a:solidFill>
                  <a:srgbClr val="DC2300"/>
                </a:solidFill>
                <a:latin typeface="Arial"/>
              </a:rPr>
              <a:t>day				2.86		</a:t>
            </a:r>
            <a:endParaRPr dirty="0"/>
          </a:p>
          <a:p>
            <a:r>
              <a:rPr lang="en-US" sz="2800" dirty="0" err="1">
                <a:solidFill>
                  <a:srgbClr val="DC2300"/>
                </a:solidFill>
                <a:latin typeface="Arial"/>
              </a:rPr>
              <a:t>vietnam</a:t>
            </a:r>
            <a:r>
              <a:rPr lang="en-US" sz="2800" dirty="0">
                <a:solidFill>
                  <a:srgbClr val="DC2300"/>
                </a:solidFill>
                <a:latin typeface="Arial"/>
              </a:rPr>
              <a:t>			2.57			</a:t>
            </a:r>
            <a:endParaRPr dirty="0"/>
          </a:p>
          <a:p>
            <a:r>
              <a:rPr lang="en-US" sz="2800" dirty="0">
                <a:solidFill>
                  <a:srgbClr val="DC2300"/>
                </a:solidFill>
                <a:latin typeface="Arial"/>
              </a:rPr>
              <a:t>people			2.50			</a:t>
            </a:r>
            <a:endParaRPr dirty="0"/>
          </a:p>
          <a:p>
            <a:r>
              <a:rPr lang="en-US" sz="2800" dirty="0">
                <a:solidFill>
                  <a:srgbClr val="DC2300"/>
                </a:solidFill>
                <a:latin typeface="Arial"/>
              </a:rPr>
              <a:t>city				2.44			</a:t>
            </a:r>
            <a:endParaRPr dirty="0"/>
          </a:p>
          <a:p>
            <a:r>
              <a:rPr lang="en-US" sz="2800" dirty="0">
                <a:solidFill>
                  <a:srgbClr val="DC2300"/>
                </a:solidFill>
                <a:latin typeface="Arial"/>
              </a:rPr>
              <a:t>hospital			2.38			</a:t>
            </a:r>
            <a:endParaRPr dirty="0"/>
          </a:p>
          <a:p>
            <a:r>
              <a:rPr lang="en-US" sz="2800" dirty="0" err="1">
                <a:solidFill>
                  <a:srgbClr val="DC2300"/>
                </a:solidFill>
                <a:latin typeface="Arial"/>
              </a:rPr>
              <a:t>cwlu</a:t>
            </a:r>
            <a:r>
              <a:rPr lang="en-US" sz="2800" dirty="0">
                <a:solidFill>
                  <a:srgbClr val="DC2300"/>
                </a:solidFill>
                <a:latin typeface="Arial"/>
              </a:rPr>
              <a:t>				2.37	</a:t>
            </a:r>
            <a:endParaRPr dirty="0"/>
          </a:p>
        </p:txBody>
      </p:sp>
      <p:sp>
        <p:nvSpPr>
          <p:cNvPr id="139" name="TextShape 3"/>
          <p:cNvSpPr txBox="1"/>
          <p:nvPr/>
        </p:nvSpPr>
        <p:spPr>
          <a:xfrm>
            <a:off x="4937761" y="1371601"/>
            <a:ext cx="5209920" cy="6292080"/>
          </a:xfrm>
          <a:prstGeom prst="rect">
            <a:avLst/>
          </a:prstGeom>
        </p:spPr>
        <p:txBody>
          <a:bodyPr lIns="89991" tIns="44996" rIns="89991" bIns="44996"/>
          <a:lstStyle/>
          <a:p>
            <a:r>
              <a:rPr lang="en-US" sz="2800" dirty="0" err="1">
                <a:solidFill>
                  <a:srgbClr val="5E11A6"/>
                </a:solidFill>
                <a:latin typeface="Arial"/>
              </a:rPr>
              <a:t>Redstockings</a:t>
            </a:r>
            <a:r>
              <a:rPr lang="en-US" sz="2800" dirty="0">
                <a:solidFill>
                  <a:srgbClr val="5E11A6"/>
                </a:solidFill>
                <a:latin typeface="Arial"/>
              </a:rPr>
              <a:t>				</a:t>
            </a:r>
            <a:r>
              <a:rPr lang="en-US" sz="2800" dirty="0" err="1">
                <a:solidFill>
                  <a:srgbClr val="5E11A6"/>
                </a:solidFill>
                <a:latin typeface="Arial"/>
              </a:rPr>
              <a:t>DoP</a:t>
            </a:r>
            <a:r>
              <a:rPr lang="en-US" sz="2800" dirty="0">
                <a:solidFill>
                  <a:srgbClr val="5E11A6"/>
                </a:solidFill>
                <a:latin typeface="Arial"/>
              </a:rPr>
              <a:t>		</a:t>
            </a:r>
            <a:endParaRPr dirty="0"/>
          </a:p>
          <a:p>
            <a:r>
              <a:rPr lang="en-US" sz="2800" dirty="0">
                <a:solidFill>
                  <a:srgbClr val="5E11A6"/>
                </a:solidFill>
                <a:latin typeface="Arial"/>
              </a:rPr>
              <a:t>movement					12.54</a:t>
            </a:r>
            <a:endParaRPr dirty="0"/>
          </a:p>
          <a:p>
            <a:r>
              <a:rPr lang="en-US" sz="2800" dirty="0">
                <a:solidFill>
                  <a:srgbClr val="5E11A6"/>
                </a:solidFill>
                <a:latin typeface="Arial"/>
              </a:rPr>
              <a:t>women						11.34</a:t>
            </a:r>
            <a:endParaRPr dirty="0"/>
          </a:p>
          <a:p>
            <a:r>
              <a:rPr lang="en-US" sz="2800" dirty="0">
                <a:solidFill>
                  <a:srgbClr val="5E11A6"/>
                </a:solidFill>
                <a:latin typeface="Arial"/>
              </a:rPr>
              <a:t>feminist						8.91</a:t>
            </a:r>
            <a:endParaRPr dirty="0"/>
          </a:p>
          <a:p>
            <a:r>
              <a:rPr lang="en-US" sz="2800" dirty="0">
                <a:solidFill>
                  <a:srgbClr val="5E11A6"/>
                </a:solidFill>
                <a:latin typeface="Arial"/>
              </a:rPr>
              <a:t>radical						8.56</a:t>
            </a:r>
            <a:endParaRPr dirty="0"/>
          </a:p>
          <a:p>
            <a:r>
              <a:rPr lang="en-US" sz="2800" dirty="0">
                <a:solidFill>
                  <a:srgbClr val="5E11A6"/>
                </a:solidFill>
                <a:latin typeface="Arial"/>
              </a:rPr>
              <a:t>liberation					7.69</a:t>
            </a:r>
            <a:endParaRPr dirty="0"/>
          </a:p>
          <a:p>
            <a:r>
              <a:rPr lang="en-US" sz="2800" dirty="0">
                <a:solidFill>
                  <a:srgbClr val="5E11A6"/>
                </a:solidFill>
                <a:latin typeface="Arial"/>
              </a:rPr>
              <a:t>political						5.81</a:t>
            </a:r>
            <a:endParaRPr dirty="0"/>
          </a:p>
          <a:p>
            <a:r>
              <a:rPr lang="en-US" sz="2800" dirty="0">
                <a:solidFill>
                  <a:srgbClr val="5E11A6"/>
                </a:solidFill>
                <a:latin typeface="Arial"/>
              </a:rPr>
              <a:t>history						5.68</a:t>
            </a:r>
            <a:endParaRPr dirty="0"/>
          </a:p>
          <a:p>
            <a:r>
              <a:rPr lang="en-US" sz="2800" dirty="0">
                <a:solidFill>
                  <a:srgbClr val="5E11A6"/>
                </a:solidFill>
                <a:latin typeface="Arial"/>
              </a:rPr>
              <a:t>feminine 					3.85</a:t>
            </a:r>
            <a:endParaRPr dirty="0"/>
          </a:p>
          <a:p>
            <a:r>
              <a:rPr lang="en-US" sz="2800" dirty="0">
                <a:solidFill>
                  <a:srgbClr val="5E11A6"/>
                </a:solidFill>
                <a:latin typeface="Arial"/>
              </a:rPr>
              <a:t>male							3.52</a:t>
            </a:r>
            <a:endParaRPr dirty="0"/>
          </a:p>
          <a:p>
            <a:r>
              <a:rPr lang="en-US" sz="2800" dirty="0">
                <a:solidFill>
                  <a:srgbClr val="5E11A6"/>
                </a:solidFill>
                <a:latin typeface="Arial"/>
              </a:rPr>
              <a:t>left							2.96</a:t>
            </a:r>
            <a:endParaRPr dirty="0"/>
          </a:p>
          <a:p>
            <a:r>
              <a:rPr lang="en-US" sz="2800" dirty="0">
                <a:solidFill>
                  <a:srgbClr val="5E11A6"/>
                </a:solidFill>
                <a:latin typeface="Arial"/>
              </a:rPr>
              <a:t>revolution					2.58</a:t>
            </a:r>
            <a:endParaRPr dirty="0"/>
          </a:p>
          <a:p>
            <a:r>
              <a:rPr lang="en-US" sz="2800" dirty="0" err="1">
                <a:solidFill>
                  <a:srgbClr val="5E11A6"/>
                </a:solidFill>
                <a:latin typeface="Arial"/>
              </a:rPr>
              <a:t>consciousnessraising</a:t>
            </a:r>
            <a:r>
              <a:rPr lang="en-US" sz="2800" dirty="0">
                <a:solidFill>
                  <a:srgbClr val="5E11A6"/>
                </a:solidFill>
                <a:latin typeface="Arial"/>
              </a:rPr>
              <a:t>	2.45</a:t>
            </a:r>
            <a:endParaRPr dirty="0"/>
          </a:p>
          <a:p>
            <a:r>
              <a:rPr lang="en-US" sz="2800" dirty="0">
                <a:solidFill>
                  <a:srgbClr val="5E11A6"/>
                </a:solidFill>
                <a:latin typeface="Arial"/>
              </a:rPr>
              <a:t>oppress						2.41 </a:t>
            </a:r>
            <a:endParaRPr dirty="0"/>
          </a:p>
          <a:p>
            <a:endParaRPr dirty="0"/>
          </a:p>
        </p:txBody>
      </p:sp>
      <p:sp>
        <p:nvSpPr>
          <p:cNvPr id="141" name="TextShape 5"/>
          <p:cNvSpPr txBox="1"/>
          <p:nvPr/>
        </p:nvSpPr>
        <p:spPr>
          <a:xfrm>
            <a:off x="5978578" y="5291985"/>
            <a:ext cx="2980595" cy="773280"/>
          </a:xfrm>
          <a:prstGeom prst="rect">
            <a:avLst/>
          </a:prstGeom>
        </p:spPr>
        <p:txBody>
          <a:bodyPr lIns="89991" tIns="44996" rIns="89991" bIns="44996"/>
          <a:lstStyle/>
          <a:p>
            <a:r>
              <a:rPr lang="en-US" sz="4900" dirty="0" smtClean="0">
                <a:solidFill>
                  <a:schemeClr val="bg1">
                    <a:lumMod val="50000"/>
                  </a:schemeClr>
                </a:solidFill>
                <a:latin typeface="Arial"/>
              </a:rPr>
              <a:t>“Abstract”</a:t>
            </a:r>
            <a:endParaRPr dirty="0">
              <a:solidFill>
                <a:schemeClr val="bg1">
                  <a:lumMod val="50000"/>
                </a:schemeClr>
              </a:solidFill>
            </a:endParaRPr>
          </a:p>
        </p:txBody>
      </p:sp>
      <p:sp>
        <p:nvSpPr>
          <p:cNvPr id="143" name="TextShape 7"/>
          <p:cNvSpPr txBox="1"/>
          <p:nvPr/>
        </p:nvSpPr>
        <p:spPr>
          <a:xfrm>
            <a:off x="598834" y="5000120"/>
            <a:ext cx="3486783" cy="1357009"/>
          </a:xfrm>
          <a:prstGeom prst="rect">
            <a:avLst/>
          </a:prstGeom>
        </p:spPr>
        <p:txBody>
          <a:bodyPr lIns="89991" tIns="44996" rIns="89991" bIns="44996"/>
          <a:lstStyle/>
          <a:p>
            <a:r>
              <a:rPr lang="en-US" sz="5400" dirty="0" smtClean="0">
                <a:solidFill>
                  <a:schemeClr val="bg1">
                    <a:lumMod val="50000"/>
                  </a:schemeClr>
                </a:solidFill>
                <a:latin typeface="Arial"/>
              </a:rPr>
              <a:t>“Concrete”</a:t>
            </a:r>
            <a:r>
              <a:rPr lang="en-US" sz="6600" dirty="0" smtClean="0">
                <a:latin typeface="Arial"/>
              </a:rPr>
              <a:t> </a:t>
            </a:r>
            <a:endParaRPr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Results: LDA, Top 12 Topics</a:t>
            </a:r>
            <a:endParaRPr/>
          </a:p>
        </p:txBody>
      </p:sp>
      <p:pic>
        <p:nvPicPr>
          <p:cNvPr id="145" name="Picture 144"/>
          <p:cNvPicPr/>
          <p:nvPr/>
        </p:nvPicPr>
        <p:blipFill>
          <a:blip r:embed="rId3"/>
          <a:stretch>
            <a:fillRect/>
          </a:stretch>
        </p:blipFill>
        <p:spPr>
          <a:xfrm>
            <a:off x="438840" y="1563480"/>
            <a:ext cx="8796600" cy="5856120"/>
          </a:xfrm>
          <a:prstGeom prst="rect">
            <a:avLst/>
          </a:prstGeom>
          <a:ln>
            <a:noFill/>
          </a:ln>
        </p:spPr>
      </p:pic>
      <p:sp>
        <p:nvSpPr>
          <p:cNvPr id="2" name="TextBox 1"/>
          <p:cNvSpPr txBox="1"/>
          <p:nvPr/>
        </p:nvSpPr>
        <p:spPr>
          <a:xfrm>
            <a:off x="2062264" y="2149813"/>
            <a:ext cx="1342417" cy="369332"/>
          </a:xfrm>
          <a:prstGeom prst="rect">
            <a:avLst/>
          </a:prstGeom>
          <a:noFill/>
        </p:spPr>
        <p:txBody>
          <a:bodyPr wrap="square" rtlCol="0">
            <a:spAutoFit/>
          </a:bodyPr>
          <a:lstStyle/>
          <a:p>
            <a:r>
              <a:rPr lang="en-US" dirty="0" smtClean="0"/>
              <a:t>Chicago</a:t>
            </a:r>
            <a:endParaRPr lang="en-US" dirty="0"/>
          </a:p>
        </p:txBody>
      </p:sp>
      <p:sp>
        <p:nvSpPr>
          <p:cNvPr id="3" name="TextBox 2"/>
          <p:cNvSpPr txBox="1"/>
          <p:nvPr/>
        </p:nvSpPr>
        <p:spPr>
          <a:xfrm>
            <a:off x="6994187" y="2237362"/>
            <a:ext cx="1614792" cy="369332"/>
          </a:xfrm>
          <a:prstGeom prst="rect">
            <a:avLst/>
          </a:prstGeom>
          <a:noFill/>
        </p:spPr>
        <p:txBody>
          <a:bodyPr wrap="square" rtlCol="0">
            <a:spAutoFit/>
          </a:bodyPr>
          <a:lstStyle/>
          <a:p>
            <a:r>
              <a:rPr lang="en-US" dirty="0" smtClean="0"/>
              <a:t>New York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1" y="301320"/>
            <a:ext cx="9071640" cy="887400"/>
          </a:xfrm>
          <a:prstGeom prst="rect">
            <a:avLst/>
          </a:prstGeom>
        </p:spPr>
        <p:txBody>
          <a:bodyPr lIns="0" tIns="0" rIns="0" bIns="0" anchor="ctr"/>
          <a:lstStyle/>
          <a:p>
            <a:pPr algn="ctr"/>
            <a:r>
              <a:rPr lang="en-US" sz="4400">
                <a:latin typeface="Arial"/>
              </a:rPr>
              <a:t>Theory</a:t>
            </a:r>
            <a:endParaRPr/>
          </a:p>
        </p:txBody>
      </p:sp>
      <p:sp>
        <p:nvSpPr>
          <p:cNvPr id="49" name="TextShape 2"/>
          <p:cNvSpPr txBox="1"/>
          <p:nvPr/>
        </p:nvSpPr>
        <p:spPr>
          <a:xfrm>
            <a:off x="419451" y="5441654"/>
            <a:ext cx="9071640" cy="1737359"/>
          </a:xfrm>
          <a:prstGeom prst="rect">
            <a:avLst/>
          </a:prstGeom>
        </p:spPr>
        <p:txBody>
          <a:bodyPr lIns="0" tIns="0" rIns="0" bIns="0"/>
          <a:lstStyle/>
          <a:p>
            <a:pPr>
              <a:buSzPct val="45000"/>
            </a:pPr>
            <a:r>
              <a:rPr lang="en-US" sz="3200" i="1" dirty="0">
                <a:latin typeface="Arial"/>
              </a:rPr>
              <a:t>Natural Language</a:t>
            </a:r>
          </a:p>
          <a:p>
            <a:pPr lvl="1">
              <a:buSzPct val="75000"/>
            </a:pPr>
            <a:endParaRPr lang="en-US" dirty="0"/>
          </a:p>
          <a:p>
            <a:pPr lvl="1">
              <a:buSzPct val="75000"/>
            </a:pPr>
            <a:r>
              <a:rPr lang="en-US" sz="2800" dirty="0">
                <a:latin typeface="Arial"/>
              </a:rPr>
              <a:t>“Time </a:t>
            </a:r>
            <a:r>
              <a:rPr lang="en-US" sz="2800" dirty="0">
                <a:solidFill>
                  <a:srgbClr val="6600FF"/>
                </a:solidFill>
                <a:latin typeface="Arial"/>
              </a:rPr>
              <a:t>flies like</a:t>
            </a:r>
            <a:r>
              <a:rPr lang="en-US" sz="2800" dirty="0">
                <a:latin typeface="Arial"/>
              </a:rPr>
              <a:t> an arrow. Fruit</a:t>
            </a:r>
            <a:r>
              <a:rPr lang="en-US" sz="2800" dirty="0">
                <a:solidFill>
                  <a:srgbClr val="6600FF"/>
                </a:solidFill>
                <a:latin typeface="Arial"/>
              </a:rPr>
              <a:t> flies like</a:t>
            </a:r>
            <a:r>
              <a:rPr lang="en-US" sz="2800" dirty="0">
                <a:latin typeface="Arial"/>
              </a:rPr>
              <a:t> a banana.”</a:t>
            </a:r>
            <a:endParaRPr dirty="0"/>
          </a:p>
        </p:txBody>
      </p:sp>
      <p:pic>
        <p:nvPicPr>
          <p:cNvPr id="50" name="Picture 49"/>
          <p:cNvPicPr/>
          <p:nvPr/>
        </p:nvPicPr>
        <p:blipFill>
          <a:blip r:embed="rId3"/>
          <a:stretch>
            <a:fillRect/>
          </a:stretch>
        </p:blipFill>
        <p:spPr>
          <a:xfrm>
            <a:off x="1645921" y="1825200"/>
            <a:ext cx="6096960" cy="1383480"/>
          </a:xfrm>
          <a:prstGeom prst="rect">
            <a:avLst/>
          </a:prstGeom>
          <a:ln>
            <a:noFill/>
          </a:ln>
        </p:spPr>
      </p:pic>
      <p:sp>
        <p:nvSpPr>
          <p:cNvPr id="51" name="TextShape 3"/>
          <p:cNvSpPr txBox="1"/>
          <p:nvPr/>
        </p:nvSpPr>
        <p:spPr>
          <a:xfrm>
            <a:off x="4955270" y="3442842"/>
            <a:ext cx="4795560" cy="1882080"/>
          </a:xfrm>
          <a:prstGeom prst="rect">
            <a:avLst/>
          </a:prstGeom>
        </p:spPr>
        <p:txBody>
          <a:bodyPr lIns="89991" tIns="44996" rIns="89991" bIns="44996"/>
          <a:lstStyle/>
          <a:p>
            <a:r>
              <a:rPr lang="en-US" dirty="0">
                <a:latin typeface="Arial"/>
              </a:rPr>
              <a:t>import </a:t>
            </a:r>
            <a:r>
              <a:rPr lang="en-US" dirty="0" err="1">
                <a:latin typeface="Arial"/>
              </a:rPr>
              <a:t>scipy</a:t>
            </a:r>
            <a:endParaRPr dirty="0"/>
          </a:p>
          <a:p>
            <a:r>
              <a:rPr lang="en-US" dirty="0">
                <a:latin typeface="Arial"/>
              </a:rPr>
              <a:t>from </a:t>
            </a:r>
            <a:r>
              <a:rPr lang="en-US" dirty="0" err="1">
                <a:latin typeface="Arial"/>
              </a:rPr>
              <a:t>scipy</a:t>
            </a:r>
            <a:r>
              <a:rPr lang="en-US" dirty="0">
                <a:latin typeface="Arial"/>
              </a:rPr>
              <a:t> import sparse</a:t>
            </a:r>
            <a:endParaRPr dirty="0"/>
          </a:p>
          <a:p>
            <a:endParaRPr dirty="0"/>
          </a:p>
          <a:p>
            <a:r>
              <a:rPr lang="en-US" dirty="0">
                <a:latin typeface="Arial"/>
              </a:rPr>
              <a:t>n = 200000</a:t>
            </a:r>
            <a:endParaRPr dirty="0"/>
          </a:p>
          <a:p>
            <a:r>
              <a:rPr lang="en-US" dirty="0">
                <a:latin typeface="Arial"/>
              </a:rPr>
              <a:t>matrix = </a:t>
            </a:r>
            <a:r>
              <a:rPr lang="en-US" dirty="0" err="1">
                <a:latin typeface="Arial"/>
              </a:rPr>
              <a:t>scipy.sparse.rand</a:t>
            </a:r>
            <a:r>
              <a:rPr lang="en-US" dirty="0">
                <a:latin typeface="Arial"/>
              </a:rPr>
              <a:t>(n, n, density=.001)</a:t>
            </a:r>
            <a:endParaRPr dirty="0"/>
          </a:p>
          <a:p>
            <a:r>
              <a:rPr lang="en-US" dirty="0">
                <a:latin typeface="Arial"/>
              </a:rPr>
              <a:t>print matrix</a:t>
            </a:r>
            <a:endParaRPr dirty="0"/>
          </a:p>
          <a:p>
            <a:endParaRPr dirty="0"/>
          </a:p>
        </p:txBody>
      </p:sp>
      <p:pic>
        <p:nvPicPr>
          <p:cNvPr id="52" name="Picture 51"/>
          <p:cNvPicPr/>
          <p:nvPr/>
        </p:nvPicPr>
        <p:blipFill>
          <a:blip r:embed="rId4"/>
          <a:stretch>
            <a:fillRect/>
          </a:stretch>
        </p:blipFill>
        <p:spPr>
          <a:xfrm>
            <a:off x="640080" y="3343835"/>
            <a:ext cx="2927520" cy="1879920"/>
          </a:xfrm>
          <a:prstGeom prst="rect">
            <a:avLst/>
          </a:prstGeom>
          <a:ln>
            <a:noFill/>
          </a:ln>
        </p:spPr>
      </p:pic>
      <p:sp>
        <p:nvSpPr>
          <p:cNvPr id="53" name="TextShape 4"/>
          <p:cNvSpPr txBox="1"/>
          <p:nvPr/>
        </p:nvSpPr>
        <p:spPr>
          <a:xfrm>
            <a:off x="640080" y="1280160"/>
            <a:ext cx="3948840" cy="545040"/>
          </a:xfrm>
          <a:prstGeom prst="rect">
            <a:avLst/>
          </a:prstGeom>
        </p:spPr>
        <p:txBody>
          <a:bodyPr lIns="0" tIns="0" rIns="0" bIns="0"/>
          <a:lstStyle/>
          <a:p>
            <a:pPr>
              <a:buSzPct val="45000"/>
            </a:pPr>
            <a:r>
              <a:rPr lang="en-US" sz="3200" i="1" dirty="0">
                <a:latin typeface="Arial"/>
              </a:rPr>
              <a:t>Artificial Language</a:t>
            </a:r>
            <a:endParaRPr i="1"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Results: LDA, Aggregated Topics</a:t>
            </a:r>
            <a:endParaRPr/>
          </a:p>
        </p:txBody>
      </p:sp>
      <p:pic>
        <p:nvPicPr>
          <p:cNvPr id="147" name="Picture 146"/>
          <p:cNvPicPr/>
          <p:nvPr/>
        </p:nvPicPr>
        <p:blipFill>
          <a:blip r:embed="rId3"/>
          <a:stretch>
            <a:fillRect/>
          </a:stretch>
        </p:blipFill>
        <p:spPr>
          <a:xfrm>
            <a:off x="365760" y="1371601"/>
            <a:ext cx="9326880" cy="58521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Qualitative Check</a:t>
            </a:r>
            <a:endParaRPr/>
          </a:p>
        </p:txBody>
      </p:sp>
      <p:sp>
        <p:nvSpPr>
          <p:cNvPr id="149" name="TextShape 2"/>
          <p:cNvSpPr txBox="1"/>
          <p:nvPr/>
        </p:nvSpPr>
        <p:spPr>
          <a:xfrm>
            <a:off x="5156281" y="1733401"/>
            <a:ext cx="4426560" cy="5673600"/>
          </a:xfrm>
          <a:prstGeom prst="rect">
            <a:avLst/>
          </a:prstGeom>
        </p:spPr>
        <p:txBody>
          <a:bodyPr lIns="89991" tIns="44996" rIns="89991" bIns="44996"/>
          <a:lstStyle/>
          <a:p>
            <a:r>
              <a:rPr lang="en-US" sz="2400">
                <a:latin typeface="Arial"/>
              </a:rPr>
              <a:t>It was 1969 when she became pregnant again. This time she wanted the baby. </a:t>
            </a:r>
            <a:r>
              <a:rPr lang="en-US" sz="2400">
                <a:solidFill>
                  <a:srgbClr val="663399"/>
                </a:solidFill>
                <a:latin typeface="Arial"/>
              </a:rPr>
              <a:t>The birth in the middle of the night at a public hospital ward affected her badly. And when the doctor finally arrived at 9:30 a.m., the local anesthesia had worn off so that she was stitched up without it. When she got over the exhaustion following all this, she had to go to work in a mens clothing factory (which today is under investigation for unsanitary working conditions). </a:t>
            </a:r>
            <a:endParaRPr/>
          </a:p>
          <a:p>
            <a:r>
              <a:rPr lang="en-US" sz="2400">
                <a:latin typeface="Arial"/>
              </a:rPr>
              <a:t>---</a:t>
            </a:r>
            <a:r>
              <a:rPr lang="en-US" sz="2400" i="1">
                <a:latin typeface="Arial"/>
              </a:rPr>
              <a:t>Feminist Revolution</a:t>
            </a:r>
            <a:r>
              <a:rPr lang="en-US" sz="2400">
                <a:latin typeface="Arial"/>
              </a:rPr>
              <a:t>, 1979</a:t>
            </a:r>
            <a:endParaRPr/>
          </a:p>
        </p:txBody>
      </p:sp>
      <p:sp>
        <p:nvSpPr>
          <p:cNvPr id="150" name="TextShape 3"/>
          <p:cNvSpPr txBox="1"/>
          <p:nvPr/>
        </p:nvSpPr>
        <p:spPr>
          <a:xfrm>
            <a:off x="328321" y="1737360"/>
            <a:ext cx="4426560" cy="5546160"/>
          </a:xfrm>
          <a:prstGeom prst="rect">
            <a:avLst/>
          </a:prstGeom>
        </p:spPr>
        <p:txBody>
          <a:bodyPr lIns="89991" tIns="44996" rIns="89991" bIns="44996"/>
          <a:lstStyle/>
          <a:p>
            <a:pPr algn="just"/>
            <a:r>
              <a:rPr lang="en-US" sz="2400">
                <a:solidFill>
                  <a:srgbClr val="336633"/>
                </a:solidFill>
                <a:latin typeface="Times New Roman"/>
              </a:rPr>
              <a:t>Women attorneys in private practice</a:t>
            </a:r>
            <a:r>
              <a:rPr lang="en-US" sz="2400">
                <a:solidFill>
                  <a:srgbClr val="DC2300"/>
                </a:solidFill>
                <a:latin typeface="Times New Roman"/>
              </a:rPr>
              <a:t> </a:t>
            </a:r>
            <a:r>
              <a:rPr lang="en-US" sz="2400">
                <a:solidFill>
                  <a:srgbClr val="000000"/>
                </a:solidFill>
                <a:latin typeface="Times New Roman"/>
              </a:rPr>
              <a:t>who are members of the Chicago Women's Liberation Union legal clinic </a:t>
            </a:r>
            <a:r>
              <a:rPr lang="en-US" sz="2400">
                <a:solidFill>
                  <a:srgbClr val="336633"/>
                </a:solidFill>
                <a:latin typeface="Times New Roman"/>
              </a:rPr>
              <a:t>will counsel at the YWCA-Loop Center on everything from domestic relations to criminal law</a:t>
            </a:r>
            <a:r>
              <a:rPr lang="en-US" sz="2400">
                <a:solidFill>
                  <a:srgbClr val="000000"/>
                </a:solidFill>
                <a:latin typeface="Times New Roman"/>
              </a:rPr>
              <a:t>. Among the most frequently asked questions at these legal clinics, said one of the attorneys, are those concerning a woman's rights in marriage, ownership rights, property rights, rights in business, and </a:t>
            </a:r>
            <a:r>
              <a:rPr lang="en-US" sz="2400">
                <a:solidFill>
                  <a:srgbClr val="000000"/>
                </a:solidFill>
                <a:latin typeface="Times New Roman"/>
                <a:ea typeface="Times New Roman"/>
              </a:rPr>
              <a:t>labor union problems.</a:t>
            </a:r>
            <a:endParaRPr/>
          </a:p>
          <a:p>
            <a:pPr algn="just"/>
            <a:r>
              <a:rPr lang="en-US" sz="2400" i="1">
                <a:solidFill>
                  <a:srgbClr val="000000"/>
                </a:solidFill>
                <a:latin typeface="Times New Roman"/>
                <a:ea typeface="Times New Roman"/>
              </a:rPr>
              <a:t>---Womankind,</a:t>
            </a:r>
            <a:r>
              <a:rPr lang="en-US" sz="2400">
                <a:solidFill>
                  <a:srgbClr val="000000"/>
                </a:solidFill>
                <a:latin typeface="Times New Roman"/>
                <a:ea typeface="Times New Roman"/>
              </a:rPr>
              <a:t> 1973</a:t>
            </a:r>
            <a:endParaRPr/>
          </a:p>
          <a:p>
            <a:pPr algn="just"/>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Summary of Findings</a:t>
            </a:r>
            <a:endParaRPr/>
          </a:p>
        </p:txBody>
      </p:sp>
      <p:graphicFrame>
        <p:nvGraphicFramePr>
          <p:cNvPr id="152" name="Table 2"/>
          <p:cNvGraphicFramePr/>
          <p:nvPr/>
        </p:nvGraphicFramePr>
        <p:xfrm>
          <a:off x="504720" y="1824480"/>
          <a:ext cx="9072000" cy="5486400"/>
        </p:xfrm>
        <a:graphic>
          <a:graphicData uri="http://schemas.openxmlformats.org/drawingml/2006/table">
            <a:tbl>
              <a:tblPr/>
              <a:tblGrid>
                <a:gridCol w="2268000"/>
                <a:gridCol w="2268000"/>
                <a:gridCol w="2268000"/>
                <a:gridCol w="2268000"/>
              </a:tblGrid>
              <a:tr h="365760">
                <a:tc>
                  <a:txBody>
                    <a:bodyPr/>
                    <a:lstStyle/>
                    <a:p>
                      <a:endParaRPr lang="en-US" sz="1800"/>
                    </a:p>
                  </a:txBody>
                  <a:tcPr/>
                </a:tc>
                <a:tc>
                  <a:txBody>
                    <a:bodyPr/>
                    <a:lstStyle/>
                    <a:p>
                      <a:pPr>
                        <a:lnSpc>
                          <a:spcPct val="100000"/>
                        </a:lnSpc>
                      </a:pPr>
                      <a:r>
                        <a:rPr lang="en-US" sz="1800" b="1">
                          <a:latin typeface="Times New Roman"/>
                        </a:rPr>
                        <a:t>Quantitative Results</a:t>
                      </a:r>
                      <a:endParaRPr sz="1800"/>
                    </a:p>
                  </a:txBody>
                  <a:tcPr/>
                </a:tc>
                <a:tc>
                  <a:txBody>
                    <a:bodyPr/>
                    <a:lstStyle/>
                    <a:p>
                      <a:pPr>
                        <a:lnSpc>
                          <a:spcPct val="100000"/>
                        </a:lnSpc>
                      </a:pPr>
                      <a:r>
                        <a:rPr lang="en-US" sz="1800" b="1">
                          <a:latin typeface="Times New Roman"/>
                        </a:rPr>
                        <a:t>Qualitative Analysis</a:t>
                      </a:r>
                      <a:endParaRPr sz="1800"/>
                    </a:p>
                  </a:txBody>
                  <a:tcPr/>
                </a:tc>
                <a:tc>
                  <a:txBody>
                    <a:bodyPr/>
                    <a:lstStyle/>
                    <a:p>
                      <a:pPr>
                        <a:lnSpc>
                          <a:spcPct val="100000"/>
                        </a:lnSpc>
                      </a:pPr>
                      <a:r>
                        <a:rPr lang="en-US" sz="1800" b="1">
                          <a:latin typeface="Times New Roman"/>
                        </a:rPr>
                        <a:t>Political Logic</a:t>
                      </a:r>
                      <a:endParaRPr sz="1800"/>
                    </a:p>
                  </a:txBody>
                  <a:tcPr/>
                </a:tc>
              </a:tr>
              <a:tr h="2560320">
                <a:tc>
                  <a:txBody>
                    <a:bodyPr/>
                    <a:lstStyle/>
                    <a:p>
                      <a:pPr>
                        <a:lnSpc>
                          <a:spcPct val="100000"/>
                        </a:lnSpc>
                      </a:pPr>
                      <a:r>
                        <a:rPr lang="en-US" sz="1800" b="1">
                          <a:latin typeface="Times New Roman"/>
                        </a:rPr>
                        <a:t>New York City</a:t>
                      </a:r>
                      <a:endParaRPr sz="1800"/>
                    </a:p>
                  </a:txBody>
                  <a:tcPr/>
                </a:tc>
                <a:tc>
                  <a:txBody>
                    <a:bodyPr/>
                    <a:lstStyle/>
                    <a:p>
                      <a:pPr>
                        <a:lnSpc>
                          <a:spcPct val="100000"/>
                        </a:lnSpc>
                      </a:pPr>
                      <a:r>
                        <a:rPr lang="en-US" sz="1800">
                          <a:latin typeface="Times New Roman"/>
                        </a:rPr>
                        <a:t>Words and categories that are </a:t>
                      </a:r>
                      <a:r>
                        <a:rPr lang="en-US" sz="1800">
                          <a:solidFill>
                            <a:srgbClr val="330066"/>
                          </a:solidFill>
                          <a:latin typeface="Times New Roman"/>
                        </a:rPr>
                        <a:t>abstract</a:t>
                      </a:r>
                      <a:r>
                        <a:rPr lang="en-US" sz="1800">
                          <a:latin typeface="Times New Roman"/>
                        </a:rPr>
                        <a:t> and </a:t>
                      </a:r>
                      <a:r>
                        <a:rPr lang="en-US" sz="1800">
                          <a:solidFill>
                            <a:srgbClr val="330066"/>
                          </a:solidFill>
                          <a:latin typeface="Times New Roman"/>
                        </a:rPr>
                        <a:t>general</a:t>
                      </a:r>
                      <a:r>
                        <a:rPr lang="en-US" sz="1800">
                          <a:latin typeface="Times New Roman"/>
                        </a:rPr>
                        <a:t> dominate.</a:t>
                      </a:r>
                      <a:endParaRPr sz="1800"/>
                    </a:p>
                  </a:txBody>
                  <a:tcPr/>
                </a:tc>
                <a:tc>
                  <a:txBody>
                    <a:bodyPr/>
                    <a:lstStyle/>
                    <a:p>
                      <a:pPr>
                        <a:lnSpc>
                          <a:spcPct val="100000"/>
                        </a:lnSpc>
                      </a:pPr>
                      <a:r>
                        <a:rPr lang="en-US" sz="1800">
                          <a:latin typeface="Times New Roman"/>
                        </a:rPr>
                        <a:t>The authors used </a:t>
                      </a:r>
                      <a:r>
                        <a:rPr lang="en-US" sz="1800">
                          <a:solidFill>
                            <a:srgbClr val="330066"/>
                          </a:solidFill>
                          <a:latin typeface="Times New Roman"/>
                        </a:rPr>
                        <a:t>stories</a:t>
                      </a:r>
                      <a:r>
                        <a:rPr lang="en-US" sz="1800">
                          <a:latin typeface="Times New Roman"/>
                        </a:rPr>
                        <a:t> and</a:t>
                      </a:r>
                      <a:r>
                        <a:rPr lang="en-US" sz="1800">
                          <a:solidFill>
                            <a:srgbClr val="330066"/>
                          </a:solidFill>
                          <a:latin typeface="Times New Roman"/>
                        </a:rPr>
                        <a:t> narratives</a:t>
                      </a:r>
                      <a:r>
                        <a:rPr lang="en-US" sz="1800">
                          <a:latin typeface="Times New Roman"/>
                        </a:rPr>
                        <a:t> to make </a:t>
                      </a:r>
                      <a:r>
                        <a:rPr lang="en-US" sz="1800">
                          <a:solidFill>
                            <a:srgbClr val="330066"/>
                          </a:solidFill>
                          <a:latin typeface="Times New Roman"/>
                        </a:rPr>
                        <a:t>generalizable claims</a:t>
                      </a:r>
                      <a:r>
                        <a:rPr lang="en-US" sz="1800">
                          <a:latin typeface="Times New Roman"/>
                        </a:rPr>
                        <a:t> about the social world that are applicable to all women, </a:t>
                      </a:r>
                      <a:r>
                        <a:rPr lang="en-US" sz="1800">
                          <a:solidFill>
                            <a:srgbClr val="330066"/>
                          </a:solidFill>
                          <a:latin typeface="Times New Roman"/>
                        </a:rPr>
                        <a:t>abstracting</a:t>
                      </a:r>
                      <a:r>
                        <a:rPr lang="en-US" sz="1800">
                          <a:latin typeface="Times New Roman"/>
                        </a:rPr>
                        <a:t> these stories to claims about social structure.</a:t>
                      </a:r>
                      <a:endParaRPr sz="1800"/>
                    </a:p>
                  </a:txBody>
                  <a:tcPr/>
                </a:tc>
                <a:tc>
                  <a:txBody>
                    <a:bodyPr/>
                    <a:lstStyle/>
                    <a:p>
                      <a:pPr>
                        <a:lnSpc>
                          <a:spcPct val="100000"/>
                        </a:lnSpc>
                      </a:pPr>
                      <a:r>
                        <a:rPr lang="en-US" sz="1800">
                          <a:solidFill>
                            <a:srgbClr val="000000"/>
                          </a:solidFill>
                          <a:latin typeface="Times New Roman"/>
                          <a:ea typeface="Times New Roman"/>
                        </a:rPr>
                        <a:t>Social change happens through </a:t>
                      </a:r>
                      <a:r>
                        <a:rPr lang="en-US" sz="1800">
                          <a:solidFill>
                            <a:srgbClr val="330066"/>
                          </a:solidFill>
                          <a:latin typeface="Times New Roman"/>
                          <a:ea typeface="Times New Roman"/>
                        </a:rPr>
                        <a:t>individuals</a:t>
                      </a:r>
                      <a:endParaRPr sz="1800"/>
                    </a:p>
                    <a:p>
                      <a:pPr>
                        <a:lnSpc>
                          <a:spcPct val="100000"/>
                        </a:lnSpc>
                      </a:pPr>
                      <a:endParaRPr sz="1800"/>
                    </a:p>
                    <a:p>
                      <a:pPr>
                        <a:lnSpc>
                          <a:spcPct val="100000"/>
                        </a:lnSpc>
                      </a:pPr>
                      <a:r>
                        <a:rPr lang="en-US" sz="1800">
                          <a:solidFill>
                            <a:srgbClr val="000000"/>
                          </a:solidFill>
                          <a:latin typeface="Times New Roman"/>
                          <a:ea typeface="Times New Roman"/>
                        </a:rPr>
                        <a:t>Strategy: Change individual </a:t>
                      </a:r>
                      <a:r>
                        <a:rPr lang="en-US" sz="1800">
                          <a:solidFill>
                            <a:srgbClr val="663399"/>
                          </a:solidFill>
                          <a:latin typeface="Times New Roman"/>
                          <a:ea typeface="Times New Roman"/>
                        </a:rPr>
                        <a:t>consciousness</a:t>
                      </a:r>
                      <a:endParaRPr sz="1800"/>
                    </a:p>
                  </a:txBody>
                  <a:tcPr/>
                </a:tc>
              </a:tr>
              <a:tr h="2560320">
                <a:tc>
                  <a:txBody>
                    <a:bodyPr/>
                    <a:lstStyle/>
                    <a:p>
                      <a:pPr>
                        <a:lnSpc>
                          <a:spcPct val="100000"/>
                        </a:lnSpc>
                      </a:pPr>
                      <a:r>
                        <a:rPr lang="en-US" sz="1800" b="1">
                          <a:latin typeface="Times New Roman"/>
                        </a:rPr>
                        <a:t>Chicago</a:t>
                      </a:r>
                      <a:endParaRPr sz="1800"/>
                    </a:p>
                  </a:txBody>
                  <a:tcPr/>
                </a:tc>
                <a:tc>
                  <a:txBody>
                    <a:bodyPr/>
                    <a:lstStyle/>
                    <a:p>
                      <a:pPr>
                        <a:lnSpc>
                          <a:spcPct val="100000"/>
                        </a:lnSpc>
                      </a:pPr>
                      <a:r>
                        <a:rPr lang="en-US" sz="1800">
                          <a:latin typeface="Times New Roman"/>
                        </a:rPr>
                        <a:t>Words and categories that are </a:t>
                      </a:r>
                      <a:r>
                        <a:rPr lang="en-US" sz="1800">
                          <a:solidFill>
                            <a:srgbClr val="336633"/>
                          </a:solidFill>
                          <a:latin typeface="Times New Roman"/>
                        </a:rPr>
                        <a:t>concrete</a:t>
                      </a:r>
                      <a:r>
                        <a:rPr lang="en-US" sz="1800">
                          <a:latin typeface="Times New Roman"/>
                        </a:rPr>
                        <a:t> and </a:t>
                      </a:r>
                      <a:r>
                        <a:rPr lang="en-US" sz="1800">
                          <a:solidFill>
                            <a:srgbClr val="336633"/>
                          </a:solidFill>
                          <a:latin typeface="Times New Roman"/>
                        </a:rPr>
                        <a:t>particular</a:t>
                      </a:r>
                      <a:r>
                        <a:rPr lang="en-US" sz="1800">
                          <a:latin typeface="Times New Roman"/>
                        </a:rPr>
                        <a:t> dominate.</a:t>
                      </a:r>
                      <a:endParaRPr sz="1800"/>
                    </a:p>
                  </a:txBody>
                  <a:tcPr/>
                </a:tc>
                <a:tc>
                  <a:txBody>
                    <a:bodyPr/>
                    <a:lstStyle/>
                    <a:p>
                      <a:pPr>
                        <a:lnSpc>
                          <a:spcPct val="100000"/>
                        </a:lnSpc>
                      </a:pPr>
                      <a:r>
                        <a:rPr lang="en-US" sz="1800">
                          <a:latin typeface="Times New Roman"/>
                        </a:rPr>
                        <a:t>The documents outline each organization's attempts to identify </a:t>
                      </a:r>
                      <a:r>
                        <a:rPr lang="en-US" sz="1800">
                          <a:solidFill>
                            <a:srgbClr val="336633"/>
                          </a:solidFill>
                          <a:latin typeface="Times New Roman"/>
                        </a:rPr>
                        <a:t>concrete needs</a:t>
                      </a:r>
                      <a:r>
                        <a:rPr lang="en-US" sz="1800">
                          <a:latin typeface="Times New Roman"/>
                        </a:rPr>
                        <a:t> of the community and their efforts to take </a:t>
                      </a:r>
                      <a:r>
                        <a:rPr lang="en-US" sz="1800">
                          <a:solidFill>
                            <a:srgbClr val="336633"/>
                          </a:solidFill>
                          <a:latin typeface="Times New Roman"/>
                        </a:rPr>
                        <a:t>practical steps</a:t>
                      </a:r>
                      <a:r>
                        <a:rPr lang="en-US" sz="1800">
                          <a:latin typeface="Times New Roman"/>
                        </a:rPr>
                        <a:t> toward meeting those needs.</a:t>
                      </a:r>
                      <a:endParaRPr sz="1800"/>
                    </a:p>
                  </a:txBody>
                  <a:tcPr/>
                </a:tc>
                <a:tc>
                  <a:txBody>
                    <a:bodyPr/>
                    <a:lstStyle/>
                    <a:p>
                      <a:pPr>
                        <a:lnSpc>
                          <a:spcPct val="100000"/>
                        </a:lnSpc>
                      </a:pPr>
                      <a:r>
                        <a:rPr lang="en-US" sz="1800">
                          <a:solidFill>
                            <a:srgbClr val="000000"/>
                          </a:solidFill>
                          <a:latin typeface="Times New Roman"/>
                          <a:ea typeface="Times New Roman"/>
                        </a:rPr>
                        <a:t>Social change happens through </a:t>
                      </a:r>
                      <a:r>
                        <a:rPr lang="en-US" sz="1800">
                          <a:solidFill>
                            <a:srgbClr val="336633"/>
                          </a:solidFill>
                          <a:latin typeface="Times New Roman"/>
                          <a:ea typeface="Times New Roman"/>
                        </a:rPr>
                        <a:t>institutions</a:t>
                      </a:r>
                      <a:endParaRPr sz="1800"/>
                    </a:p>
                    <a:p>
                      <a:pPr>
                        <a:lnSpc>
                          <a:spcPct val="100000"/>
                        </a:lnSpc>
                      </a:pPr>
                      <a:endParaRPr sz="1800"/>
                    </a:p>
                    <a:p>
                      <a:pPr>
                        <a:lnSpc>
                          <a:spcPct val="100000"/>
                        </a:lnSpc>
                      </a:pPr>
                      <a:endParaRPr sz="1800"/>
                    </a:p>
                    <a:p>
                      <a:pPr>
                        <a:lnSpc>
                          <a:spcPct val="100000"/>
                        </a:lnSpc>
                      </a:pPr>
                      <a:r>
                        <a:rPr lang="en-US" sz="1800">
                          <a:solidFill>
                            <a:srgbClr val="000000"/>
                          </a:solidFill>
                          <a:latin typeface="Times New Roman"/>
                          <a:ea typeface="Times New Roman"/>
                        </a:rPr>
                        <a:t>Strategy: short-term goals winning </a:t>
                      </a:r>
                      <a:r>
                        <a:rPr lang="en-US" sz="1800">
                          <a:solidFill>
                            <a:srgbClr val="006633"/>
                          </a:solidFill>
                          <a:latin typeface="Times New Roman"/>
                          <a:ea typeface="Times New Roman"/>
                        </a:rPr>
                        <a:t>concrete changes</a:t>
                      </a:r>
                      <a:endParaRPr sz="1800"/>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04001" y="301321"/>
            <a:ext cx="9071640" cy="1262160"/>
          </a:xfrm>
          <a:prstGeom prst="rect">
            <a:avLst/>
          </a:prstGeom>
        </p:spPr>
        <p:txBody>
          <a:bodyPr lIns="0" tIns="0" rIns="0" bIns="0" anchor="ctr"/>
          <a:lstStyle/>
          <a:p>
            <a:pPr algn="ctr"/>
            <a:r>
              <a:rPr lang="en-US" sz="4400">
                <a:latin typeface="Arial"/>
              </a:rPr>
              <a:t>Conclusion</a:t>
            </a:r>
            <a:endParaRPr/>
          </a:p>
        </p:txBody>
      </p:sp>
      <p:sp>
        <p:nvSpPr>
          <p:cNvPr id="154" name="TextShape 2"/>
          <p:cNvSpPr txBox="1"/>
          <p:nvPr/>
        </p:nvSpPr>
        <p:spPr>
          <a:xfrm>
            <a:off x="504001" y="1769040"/>
            <a:ext cx="9071640" cy="4384440"/>
          </a:xfrm>
          <a:prstGeom prst="rect">
            <a:avLst/>
          </a:prstGeom>
        </p:spPr>
        <p:txBody>
          <a:bodyPr lIns="0" tIns="0" rIns="0" bIns="0"/>
          <a:lstStyle/>
          <a:p>
            <a:pPr marL="457200" indent="-457200">
              <a:buSzPct val="45000"/>
              <a:buFont typeface="Arial" panose="020B0604020202020204" pitchFamily="34" charset="0"/>
              <a:buChar char="•"/>
            </a:pPr>
            <a:r>
              <a:rPr lang="en-US" sz="3200" dirty="0">
                <a:latin typeface="Arial"/>
              </a:rPr>
              <a:t>Computers can be helpful, but...</a:t>
            </a:r>
            <a:endParaRPr dirty="0"/>
          </a:p>
          <a:p>
            <a:pPr marL="457200" indent="-457200">
              <a:buSzPct val="45000"/>
              <a:buFont typeface="Arial" panose="020B0604020202020204" pitchFamily="34" charset="0"/>
              <a:buChar char="•"/>
            </a:pPr>
            <a:r>
              <a:rPr lang="en-US" sz="3200" dirty="0">
                <a:latin typeface="Arial"/>
              </a:rPr>
              <a:t>Still requires qualitative choices</a:t>
            </a:r>
            <a:endParaRPr dirty="0"/>
          </a:p>
          <a:p>
            <a:pPr marL="914352" lvl="1" indent="-457200">
              <a:buSzPct val="75000"/>
              <a:buFont typeface="Arial" panose="020B0604020202020204" pitchFamily="34" charset="0"/>
              <a:buChar char="•"/>
            </a:pPr>
            <a:r>
              <a:rPr lang="en-US" sz="2800" dirty="0">
                <a:latin typeface="Arial"/>
              </a:rPr>
              <a:t>Stem words? Remove stop words? Which stop words? Remove frequent/infrequent words? How many clusters? How many topics?</a:t>
            </a:r>
            <a:endParaRPr dirty="0"/>
          </a:p>
          <a:p>
            <a:pPr marL="457200" indent="-457200">
              <a:buSzPct val="45000"/>
              <a:buFont typeface="Arial" panose="020B0604020202020204" pitchFamily="34" charset="0"/>
              <a:buChar char="•"/>
            </a:pPr>
            <a:r>
              <a:rPr lang="en-US" sz="3200" dirty="0">
                <a:latin typeface="Arial"/>
              </a:rPr>
              <a:t>They will not do the interpretive work for you!</a:t>
            </a:r>
            <a:endParaRPr dirty="0"/>
          </a:p>
          <a:p>
            <a:pPr marL="457200" indent="-457200">
              <a:buSzPct val="45000"/>
              <a:buFont typeface="Arial" panose="020B0604020202020204" pitchFamily="34" charset="0"/>
              <a:buChar char="•"/>
            </a:pPr>
            <a:r>
              <a:rPr lang="en-US" sz="3200" dirty="0">
                <a:latin typeface="Arial"/>
              </a:rPr>
              <a:t>Choose methods based on your question</a:t>
            </a:r>
            <a:endParaRPr dirty="0"/>
          </a:p>
          <a:p>
            <a:pPr marL="457200" indent="-457200">
              <a:buSzPct val="45000"/>
              <a:buFont typeface="Arial" panose="020B0604020202020204" pitchFamily="34" charset="0"/>
              <a:buChar char="•"/>
            </a:pPr>
            <a:r>
              <a:rPr lang="en-US" sz="3200" dirty="0">
                <a:latin typeface="Arial"/>
              </a:rPr>
              <a:t>Combine different methods</a:t>
            </a:r>
            <a:endParaRPr dirty="0"/>
          </a:p>
          <a:p>
            <a:pPr marL="457200" indent="-457200">
              <a:buSzPct val="45000"/>
              <a:buFont typeface="Arial" panose="020B0604020202020204" pitchFamily="34" charset="0"/>
              <a:buChar char="•"/>
            </a:pPr>
            <a:r>
              <a:rPr lang="en-US" sz="3200" dirty="0">
                <a:latin typeface="Arial"/>
              </a:rPr>
              <a:t>Validate, validate, validate!</a:t>
            </a:r>
            <a:endParaRPr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p:nvPr/>
        </p:nvPicPr>
        <p:blipFill>
          <a:blip r:embed="rId3"/>
          <a:stretch>
            <a:fillRect/>
          </a:stretch>
        </p:blipFill>
        <p:spPr>
          <a:xfrm>
            <a:off x="1096201" y="91441"/>
            <a:ext cx="7901280" cy="7455600"/>
          </a:xfrm>
          <a:prstGeom prst="rect">
            <a:avLst/>
          </a:prstGeom>
          <a:ln>
            <a:noFill/>
          </a:ln>
        </p:spPr>
      </p:pic>
    </p:spTree>
    <p:extLst>
      <p:ext uri="{BB962C8B-B14F-4D97-AF65-F5344CB8AC3E}">
        <p14:creationId xmlns:p14="http://schemas.microsoft.com/office/powerpoint/2010/main" val="89131117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Our Projects!</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What kinds of questions do we want to ask of our data?</a:t>
            </a:r>
          </a:p>
          <a:p>
            <a:pPr marL="0" indent="0">
              <a:buNone/>
            </a:pPr>
            <a:endParaRPr lang="en-US" dirty="0" smtClean="0"/>
          </a:p>
          <a:p>
            <a:r>
              <a:rPr lang="en-US" dirty="0" smtClean="0"/>
              <a:t>What kinds of text analysis might we use?</a:t>
            </a:r>
          </a:p>
          <a:p>
            <a:pPr marL="0" indent="0">
              <a:buNone/>
            </a:pPr>
            <a:endParaRPr lang="en-US" dirty="0" smtClean="0"/>
          </a:p>
          <a:p>
            <a:r>
              <a:rPr lang="en-US" dirty="0" smtClean="0"/>
              <a:t>How can we triangulate to ensure that our text analysis approaches are valid?</a:t>
            </a:r>
          </a:p>
          <a:p>
            <a:pPr marL="0" indent="0">
              <a:buNone/>
            </a:pPr>
            <a:endParaRPr lang="en-US" dirty="0"/>
          </a:p>
        </p:txBody>
      </p:sp>
    </p:spTree>
    <p:extLst>
      <p:ext uri="{BB962C8B-B14F-4D97-AF65-F5344CB8AC3E}">
        <p14:creationId xmlns:p14="http://schemas.microsoft.com/office/powerpoint/2010/main" val="245405582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TOMORROW</a:t>
            </a:r>
            <a:endParaRPr lang="en-US" dirty="0"/>
          </a:p>
        </p:txBody>
      </p:sp>
      <p:sp>
        <p:nvSpPr>
          <p:cNvPr id="3" name="Content Placeholder 2"/>
          <p:cNvSpPr>
            <a:spLocks noGrp="1"/>
          </p:cNvSpPr>
          <p:nvPr>
            <p:ph idx="1"/>
          </p:nvPr>
        </p:nvSpPr>
        <p:spPr/>
        <p:txBody>
          <a:bodyPr/>
          <a:lstStyle/>
          <a:p>
            <a:pPr marL="503920" lvl="1" indent="0">
              <a:buNone/>
            </a:pPr>
            <a:endParaRPr lang="en-US" dirty="0" smtClean="0"/>
          </a:p>
          <a:p>
            <a:pPr marL="503920" lvl="1" indent="0">
              <a:buNone/>
            </a:pPr>
            <a:r>
              <a:rPr lang="en-US" dirty="0" smtClean="0"/>
              <a:t>Review, warm-up</a:t>
            </a:r>
          </a:p>
          <a:p>
            <a:pPr marL="503920" lvl="1" indent="0">
              <a:buNone/>
            </a:pPr>
            <a:endParaRPr lang="en-US" dirty="0" smtClean="0"/>
          </a:p>
          <a:p>
            <a:pPr marL="440929" lvl="1" indent="0">
              <a:buNone/>
            </a:pPr>
            <a:r>
              <a:rPr lang="en-US" dirty="0" smtClean="0"/>
              <a:t>Demonstration in R</a:t>
            </a:r>
            <a:endParaRPr lang="en-US" dirty="0"/>
          </a:p>
          <a:p>
            <a:pPr lvl="2"/>
            <a:r>
              <a:rPr lang="en-US" dirty="0"/>
              <a:t>Regular Expressions</a:t>
            </a:r>
          </a:p>
          <a:p>
            <a:pPr lvl="2"/>
            <a:r>
              <a:rPr lang="en-US" dirty="0"/>
              <a:t>Pre-Processing for Bag of Words</a:t>
            </a:r>
          </a:p>
          <a:p>
            <a:pPr lvl="2"/>
            <a:r>
              <a:rPr lang="en-US" dirty="0"/>
              <a:t>TF-IDF</a:t>
            </a:r>
          </a:p>
          <a:p>
            <a:pPr lvl="2"/>
            <a:r>
              <a:rPr lang="en-US" dirty="0"/>
              <a:t>Topic Modeling</a:t>
            </a:r>
          </a:p>
          <a:p>
            <a:pPr marL="503920" lvl="1" indent="0">
              <a:buNone/>
            </a:pPr>
            <a:endParaRPr lang="en-US" dirty="0" smtClean="0"/>
          </a:p>
          <a:p>
            <a:pPr marL="503920" lvl="1" indent="0">
              <a:buNone/>
            </a:pPr>
            <a:endParaRPr lang="en-US" dirty="0"/>
          </a:p>
          <a:p>
            <a:pPr marL="503920" lvl="1" indent="0">
              <a:buNone/>
            </a:pPr>
            <a:endParaRPr lang="en-US" dirty="0" smtClean="0"/>
          </a:p>
        </p:txBody>
      </p:sp>
    </p:spTree>
    <p:extLst>
      <p:ext uri="{BB962C8B-B14F-4D97-AF65-F5344CB8AC3E}">
        <p14:creationId xmlns:p14="http://schemas.microsoft.com/office/powerpoint/2010/main" val="18692168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WEDNESDAY</a:t>
            </a:r>
            <a:endParaRPr lang="en-US" dirty="0"/>
          </a:p>
        </p:txBody>
      </p:sp>
      <p:sp>
        <p:nvSpPr>
          <p:cNvPr id="3" name="Content Placeholder 2"/>
          <p:cNvSpPr>
            <a:spLocks noGrp="1"/>
          </p:cNvSpPr>
          <p:nvPr>
            <p:ph idx="1"/>
          </p:nvPr>
        </p:nvSpPr>
        <p:spPr/>
        <p:txBody>
          <a:bodyPr/>
          <a:lstStyle/>
          <a:p>
            <a:endParaRPr lang="en-US" dirty="0" smtClean="0"/>
          </a:p>
          <a:p>
            <a:r>
              <a:rPr lang="en-US" dirty="0" smtClean="0"/>
              <a:t>Get </a:t>
            </a:r>
            <a:r>
              <a:rPr lang="en-US" dirty="0"/>
              <a:t>set up in R Studio</a:t>
            </a:r>
          </a:p>
          <a:p>
            <a:r>
              <a:rPr lang="en-US" dirty="0"/>
              <a:t>Go line by line through tutorials</a:t>
            </a:r>
          </a:p>
          <a:p>
            <a:pPr lvl="1"/>
            <a:r>
              <a:rPr lang="en-US" dirty="0" smtClean="0"/>
              <a:t>Regular Expressions</a:t>
            </a:r>
          </a:p>
          <a:p>
            <a:pPr lvl="1"/>
            <a:r>
              <a:rPr lang="en-US" dirty="0" smtClean="0"/>
              <a:t>Pre-Processing for Bag of Words</a:t>
            </a:r>
          </a:p>
          <a:p>
            <a:pPr lvl="1"/>
            <a:r>
              <a:rPr lang="en-US" dirty="0" smtClean="0"/>
              <a:t>TF</a:t>
            </a:r>
            <a:r>
              <a:rPr lang="en-US" dirty="0"/>
              <a:t>-IDF</a:t>
            </a:r>
          </a:p>
          <a:p>
            <a:pPr lvl="1"/>
            <a:r>
              <a:rPr lang="en-US" dirty="0"/>
              <a:t>Topic Modeling</a:t>
            </a:r>
          </a:p>
        </p:txBody>
      </p:sp>
    </p:spTree>
    <p:extLst>
      <p:ext uri="{BB962C8B-B14F-4D97-AF65-F5344CB8AC3E}">
        <p14:creationId xmlns:p14="http://schemas.microsoft.com/office/powerpoint/2010/main" val="2369906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Group</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Additional demonstrations and tutorials of advanced Topic Modeling techniques, Machine Learning,  in R and Python</a:t>
            </a:r>
          </a:p>
          <a:p>
            <a:endParaRPr lang="en-US" dirty="0" smtClean="0"/>
          </a:p>
          <a:p>
            <a:r>
              <a:rPr lang="en-US" dirty="0" smtClean="0"/>
              <a:t>Investigate other techniques like words-to-vectors </a:t>
            </a:r>
          </a:p>
          <a:p>
            <a:endParaRPr lang="en-US" dirty="0"/>
          </a:p>
          <a:p>
            <a:r>
              <a:rPr lang="en-US" dirty="0" smtClean="0"/>
              <a:t>Working in groups based on topics, data types, or text analysis methods</a:t>
            </a:r>
            <a:endParaRPr lang="en-US" dirty="0"/>
          </a:p>
          <a:p>
            <a:endParaRPr lang="en-US" dirty="0" smtClean="0"/>
          </a:p>
          <a:p>
            <a:r>
              <a:rPr lang="en-US" dirty="0" smtClean="0"/>
              <a:t>Share what we are learning (e.g./ structural topic modelling)</a:t>
            </a:r>
          </a:p>
          <a:p>
            <a:endParaRPr lang="en-US" dirty="0"/>
          </a:p>
          <a:p>
            <a:r>
              <a:rPr lang="en-US" dirty="0" smtClean="0"/>
              <a:t>Help each other through the struggle!  </a:t>
            </a:r>
          </a:p>
          <a:p>
            <a:endParaRPr lang="en-US" dirty="0"/>
          </a:p>
          <a:p>
            <a:r>
              <a:rPr lang="en-US" dirty="0" smtClean="0"/>
              <a:t>Learn more about tools like </a:t>
            </a:r>
            <a:r>
              <a:rPr lang="en-US" dirty="0" err="1" smtClean="0"/>
              <a:t>WordSeer</a:t>
            </a:r>
            <a:r>
              <a:rPr lang="en-US" dirty="0" smtClean="0"/>
              <a:t> and Text Thresher</a:t>
            </a:r>
          </a:p>
          <a:p>
            <a:pPr marL="0" indent="0">
              <a:buNone/>
            </a:pPr>
            <a:endParaRPr lang="en-US" dirty="0" smtClean="0"/>
          </a:p>
        </p:txBody>
      </p:sp>
    </p:spTree>
    <p:extLst>
      <p:ext uri="{BB962C8B-B14F-4D97-AF65-F5344CB8AC3E}">
        <p14:creationId xmlns:p14="http://schemas.microsoft.com/office/powerpoint/2010/main" val="4049239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0691" y="747413"/>
            <a:ext cx="6174937" cy="617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58375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1" y="301321"/>
            <a:ext cx="9071640" cy="1262160"/>
          </a:xfrm>
          <a:prstGeom prst="rect">
            <a:avLst/>
          </a:prstGeom>
        </p:spPr>
        <p:txBody>
          <a:bodyPr lIns="0" tIns="0" rIns="0" bIns="0" anchor="ctr"/>
          <a:lstStyle/>
          <a:p>
            <a:pPr algn="ctr">
              <a:buSzPct val="45000"/>
            </a:pPr>
            <a:r>
              <a:rPr lang="en-US" sz="4400" dirty="0">
                <a:latin typeface="Arial"/>
              </a:rPr>
              <a:t>Natural Language as Data</a:t>
            </a:r>
            <a:endParaRPr dirty="0"/>
          </a:p>
        </p:txBody>
      </p:sp>
      <p:pic>
        <p:nvPicPr>
          <p:cNvPr id="55" name="Picture 54"/>
          <p:cNvPicPr/>
          <p:nvPr/>
        </p:nvPicPr>
        <p:blipFill>
          <a:blip r:embed="rId3"/>
          <a:stretch>
            <a:fillRect/>
          </a:stretch>
        </p:blipFill>
        <p:spPr>
          <a:xfrm>
            <a:off x="365761" y="1920241"/>
            <a:ext cx="3492360" cy="2458800"/>
          </a:xfrm>
          <a:prstGeom prst="rect">
            <a:avLst/>
          </a:prstGeom>
          <a:ln>
            <a:noFill/>
          </a:ln>
        </p:spPr>
      </p:pic>
      <p:pic>
        <p:nvPicPr>
          <p:cNvPr id="56" name="Picture 55"/>
          <p:cNvPicPr/>
          <p:nvPr/>
        </p:nvPicPr>
        <p:blipFill>
          <a:blip r:embed="rId4"/>
          <a:stretch>
            <a:fillRect/>
          </a:stretch>
        </p:blipFill>
        <p:spPr>
          <a:xfrm>
            <a:off x="6400800" y="5079240"/>
            <a:ext cx="3474720" cy="2327400"/>
          </a:xfrm>
          <a:prstGeom prst="rect">
            <a:avLst/>
          </a:prstGeom>
          <a:ln>
            <a:noFill/>
          </a:ln>
        </p:spPr>
      </p:pic>
      <p:pic>
        <p:nvPicPr>
          <p:cNvPr id="57" name="Picture 56"/>
          <p:cNvPicPr/>
          <p:nvPr/>
        </p:nvPicPr>
        <p:blipFill>
          <a:blip r:embed="rId5"/>
          <a:stretch>
            <a:fillRect/>
          </a:stretch>
        </p:blipFill>
        <p:spPr>
          <a:xfrm>
            <a:off x="7913161" y="1300321"/>
            <a:ext cx="1870919" cy="3088800"/>
          </a:xfrm>
          <a:prstGeom prst="rect">
            <a:avLst/>
          </a:prstGeom>
          <a:ln>
            <a:noFill/>
          </a:ln>
        </p:spPr>
      </p:pic>
      <p:pic>
        <p:nvPicPr>
          <p:cNvPr id="58" name="Picture 57"/>
          <p:cNvPicPr/>
          <p:nvPr/>
        </p:nvPicPr>
        <p:blipFill>
          <a:blip r:embed="rId6"/>
          <a:stretch>
            <a:fillRect/>
          </a:stretch>
        </p:blipFill>
        <p:spPr>
          <a:xfrm>
            <a:off x="3583801" y="1828801"/>
            <a:ext cx="4005720" cy="2926080"/>
          </a:xfrm>
          <a:prstGeom prst="rect">
            <a:avLst/>
          </a:prstGeom>
          <a:ln>
            <a:noFill/>
          </a:ln>
        </p:spPr>
      </p:pic>
      <p:pic>
        <p:nvPicPr>
          <p:cNvPr id="59" name="Picture 58"/>
          <p:cNvPicPr/>
          <p:nvPr/>
        </p:nvPicPr>
        <p:blipFill>
          <a:blip r:embed="rId7"/>
          <a:stretch>
            <a:fillRect/>
          </a:stretch>
        </p:blipFill>
        <p:spPr>
          <a:xfrm>
            <a:off x="274321" y="4379040"/>
            <a:ext cx="3095280" cy="3095280"/>
          </a:xfrm>
          <a:prstGeom prst="rect">
            <a:avLst/>
          </a:prstGeom>
          <a:ln>
            <a:noFill/>
          </a:ln>
        </p:spPr>
      </p:pic>
      <p:pic>
        <p:nvPicPr>
          <p:cNvPr id="60" name="Picture 59"/>
          <p:cNvPicPr/>
          <p:nvPr/>
        </p:nvPicPr>
        <p:blipFill>
          <a:blip r:embed="rId8"/>
          <a:stretch>
            <a:fillRect/>
          </a:stretch>
        </p:blipFill>
        <p:spPr>
          <a:xfrm>
            <a:off x="3840481" y="5029200"/>
            <a:ext cx="2072160" cy="1872720"/>
          </a:xfrm>
          <a:prstGeom prst="rect">
            <a:avLst/>
          </a:prstGeom>
          <a:ln>
            <a:noFill/>
          </a:ln>
        </p:spPr>
      </p:pic>
      <p:pic>
        <p:nvPicPr>
          <p:cNvPr id="61" name="Picture 60"/>
          <p:cNvPicPr/>
          <p:nvPr/>
        </p:nvPicPr>
        <p:blipFill>
          <a:blip r:embed="rId9"/>
          <a:stretch>
            <a:fillRect/>
          </a:stretch>
        </p:blipFill>
        <p:spPr>
          <a:xfrm>
            <a:off x="183241" y="1303200"/>
            <a:ext cx="2285640" cy="1714320"/>
          </a:xfrm>
          <a:prstGeom prst="rect">
            <a:avLst/>
          </a:prstGeom>
          <a:ln>
            <a:noFill/>
          </a:ln>
        </p:spPr>
      </p:pic>
      <p:pic>
        <p:nvPicPr>
          <p:cNvPr id="62" name="Picture 61"/>
          <p:cNvPicPr/>
          <p:nvPr/>
        </p:nvPicPr>
        <p:blipFill>
          <a:blip r:embed="rId10"/>
          <a:stretch>
            <a:fillRect/>
          </a:stretch>
        </p:blipFill>
        <p:spPr>
          <a:xfrm>
            <a:off x="4520160" y="1280160"/>
            <a:ext cx="5055480" cy="3519720"/>
          </a:xfrm>
          <a:prstGeom prst="rect">
            <a:avLst/>
          </a:prstGeom>
          <a:ln>
            <a:noFill/>
          </a:ln>
        </p:spPr>
      </p:pic>
      <p:pic>
        <p:nvPicPr>
          <p:cNvPr id="63" name="Picture 62"/>
          <p:cNvPicPr/>
          <p:nvPr/>
        </p:nvPicPr>
        <p:blipFill>
          <a:blip r:embed="rId11"/>
          <a:stretch>
            <a:fillRect/>
          </a:stretch>
        </p:blipFill>
        <p:spPr>
          <a:xfrm>
            <a:off x="360360" y="4686480"/>
            <a:ext cx="4028760" cy="171432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Dictionary methods</a:t>
            </a:r>
          </a:p>
          <a:p>
            <a:pPr lvl="1"/>
            <a:r>
              <a:rPr lang="en-US" dirty="0" smtClean="0">
                <a:hlinkClick r:id="rId2"/>
              </a:rPr>
              <a:t>http://www.liwc.net/</a:t>
            </a:r>
            <a:endParaRPr lang="en-US" dirty="0" smtClean="0"/>
          </a:p>
          <a:p>
            <a:pPr lvl="1"/>
            <a:r>
              <a:rPr lang="en-US" dirty="0" smtClean="0">
                <a:hlinkClick r:id="rId3"/>
              </a:rPr>
              <a:t>http://wordnet.princeton.edu/</a:t>
            </a:r>
            <a:endParaRPr lang="en-US" dirty="0" smtClean="0"/>
          </a:p>
          <a:p>
            <a:pPr lvl="1"/>
            <a:endParaRPr lang="en-US" dirty="0"/>
          </a:p>
          <a:p>
            <a:pPr>
              <a:buSzPct val="45000"/>
              <a:buFont typeface="StarSymbol"/>
              <a:buChar char=""/>
            </a:pPr>
            <a:endParaRPr lang="en-US" dirty="0" smtClean="0"/>
          </a:p>
          <a:p>
            <a:pPr marL="0" indent="0">
              <a:buSzPct val="45000"/>
              <a:buNone/>
            </a:pPr>
            <a:r>
              <a:rPr lang="en-US" sz="3600" dirty="0" smtClean="0">
                <a:latin typeface="Arial"/>
              </a:rPr>
              <a:t>Install these R libraries:</a:t>
            </a:r>
            <a:endParaRPr lang="en-US" dirty="0" smtClean="0"/>
          </a:p>
          <a:p>
            <a:pPr marL="503920" lvl="1" indent="0">
              <a:buSzPct val="45000"/>
              <a:buNone/>
            </a:pPr>
            <a:r>
              <a:rPr lang="en-US" sz="3200" dirty="0" err="1" smtClean="0">
                <a:latin typeface="Arial"/>
              </a:rPr>
              <a:t>RTextTools</a:t>
            </a:r>
            <a:endParaRPr lang="en-US" dirty="0" smtClean="0"/>
          </a:p>
          <a:p>
            <a:pPr marL="503920" lvl="1" indent="0">
              <a:buSzPct val="45000"/>
              <a:buNone/>
            </a:pPr>
            <a:r>
              <a:rPr lang="en-US" sz="3200" dirty="0" smtClean="0">
                <a:latin typeface="Arial"/>
              </a:rPr>
              <a:t>tm</a:t>
            </a:r>
            <a:endParaRPr lang="en-US" dirty="0" smtClean="0"/>
          </a:p>
          <a:p>
            <a:pPr marL="503920" lvl="1" indent="0">
              <a:buSzPct val="45000"/>
              <a:buNone/>
            </a:pPr>
            <a:r>
              <a:rPr lang="en-US" sz="3200" dirty="0" err="1" smtClean="0">
                <a:latin typeface="Arial"/>
              </a:rPr>
              <a:t>SnowballC</a:t>
            </a:r>
            <a:endParaRPr lang="en-US" dirty="0" smtClean="0"/>
          </a:p>
          <a:p>
            <a:pPr marL="503920" lvl="1" indent="0">
              <a:buSzPct val="45000"/>
              <a:buNone/>
            </a:pPr>
            <a:r>
              <a:rPr lang="en-US" sz="3200" dirty="0" err="1" smtClean="0">
                <a:latin typeface="Arial"/>
              </a:rPr>
              <a:t>topicmodels</a:t>
            </a:r>
            <a:endParaRPr lang="en-US" dirty="0" smtClean="0"/>
          </a:p>
          <a:p>
            <a:endParaRPr lang="en-US" dirty="0" smtClean="0"/>
          </a:p>
          <a:p>
            <a:pPr lvl="1"/>
            <a:endParaRPr lang="en-US" dirty="0"/>
          </a:p>
        </p:txBody>
      </p:sp>
    </p:spTree>
    <p:extLst>
      <p:ext uri="{BB962C8B-B14F-4D97-AF65-F5344CB8AC3E}">
        <p14:creationId xmlns:p14="http://schemas.microsoft.com/office/powerpoint/2010/main" val="247422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Shape 1"/>
          <p:cNvSpPr txBox="1"/>
          <p:nvPr/>
        </p:nvSpPr>
        <p:spPr>
          <a:xfrm>
            <a:off x="504001" y="301321"/>
            <a:ext cx="9071640" cy="1262160"/>
          </a:xfrm>
          <a:prstGeom prst="rect">
            <a:avLst/>
          </a:prstGeom>
        </p:spPr>
        <p:txBody>
          <a:bodyPr lIns="0" tIns="0" rIns="0" bIns="0" anchor="ctr"/>
          <a:lstStyle/>
          <a:p>
            <a:pPr algn="ctr"/>
            <a:r>
              <a:rPr lang="en-US" sz="4400" dirty="0">
                <a:latin typeface="Arial"/>
              </a:rPr>
              <a:t>How Do We </a:t>
            </a:r>
            <a:r>
              <a:rPr lang="en-US" sz="4400" dirty="0" smtClean="0">
                <a:latin typeface="Arial"/>
              </a:rPr>
              <a:t>Humans Analyze </a:t>
            </a:r>
            <a:r>
              <a:rPr lang="en-US" sz="4400" dirty="0">
                <a:latin typeface="Arial"/>
              </a:rPr>
              <a:t>Text?</a:t>
            </a:r>
            <a:endParaRPr dirty="0"/>
          </a:p>
        </p:txBody>
      </p:sp>
      <p:pic>
        <p:nvPicPr>
          <p:cNvPr id="66" name="Picture 65"/>
          <p:cNvPicPr/>
          <p:nvPr/>
        </p:nvPicPr>
        <p:blipFill>
          <a:blip r:embed="rId3"/>
          <a:stretch>
            <a:fillRect/>
          </a:stretch>
        </p:blipFill>
        <p:spPr>
          <a:xfrm>
            <a:off x="3200400" y="4663441"/>
            <a:ext cx="3931920" cy="2651760"/>
          </a:xfrm>
          <a:prstGeom prst="rect">
            <a:avLst/>
          </a:prstGeom>
          <a:ln>
            <a:noFill/>
          </a:ln>
        </p:spPr>
      </p:pic>
      <p:sp>
        <p:nvSpPr>
          <p:cNvPr id="69" name="TextShape 5"/>
          <p:cNvSpPr txBox="1"/>
          <p:nvPr/>
        </p:nvSpPr>
        <p:spPr>
          <a:xfrm>
            <a:off x="504001" y="1563481"/>
            <a:ext cx="9071640" cy="4384440"/>
          </a:xfrm>
          <a:prstGeom prst="rect">
            <a:avLst/>
          </a:prstGeom>
        </p:spPr>
        <p:txBody>
          <a:bodyPr lIns="0" tIns="0" rIns="0" bIns="0"/>
          <a:lstStyle/>
          <a:p>
            <a:pPr>
              <a:buSzPct val="45000"/>
            </a:pPr>
            <a:r>
              <a:rPr lang="en-US" sz="3200" dirty="0">
                <a:solidFill>
                  <a:srgbClr val="000000"/>
                </a:solidFill>
                <a:latin typeface="Arial"/>
              </a:rPr>
              <a:t>“</a:t>
            </a:r>
            <a:r>
              <a:rPr lang="en-US" sz="3200" dirty="0">
                <a:latin typeface="Arial"/>
              </a:rPr>
              <a:t>We need to steer clear of this poverty of ambition, where people want to drive fancy cars and wear nice clothes and live in nice apartments but don't want to work hard to accomplish these things. Everyone should try to realize their full potential.” -Barack Obama</a:t>
            </a:r>
            <a:endParaRPr dirty="0"/>
          </a:p>
          <a:p>
            <a:pPr>
              <a:buSzPct val="45000"/>
              <a:buFont typeface="StarSymbol"/>
              <a:buChar char=""/>
            </a:pPr>
            <a:endParaRPr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Shape 1"/>
          <p:cNvSpPr txBox="1"/>
          <p:nvPr/>
        </p:nvSpPr>
        <p:spPr>
          <a:xfrm>
            <a:off x="504001" y="301321"/>
            <a:ext cx="9071640" cy="1262160"/>
          </a:xfrm>
          <a:prstGeom prst="rect">
            <a:avLst/>
          </a:prstGeom>
        </p:spPr>
        <p:txBody>
          <a:bodyPr lIns="0" tIns="0" rIns="0" bIns="0" anchor="ctr"/>
          <a:lstStyle/>
          <a:p>
            <a:pPr algn="ctr"/>
            <a:r>
              <a:rPr lang="en-US" sz="4400" dirty="0" smtClean="0">
                <a:latin typeface="Arial"/>
              </a:rPr>
              <a:t>De-mystifying Some Terms</a:t>
            </a:r>
            <a:endParaRPr dirty="0"/>
          </a:p>
        </p:txBody>
      </p:sp>
      <p:sp>
        <p:nvSpPr>
          <p:cNvPr id="73" name="TextShape 2"/>
          <p:cNvSpPr txBox="1"/>
          <p:nvPr/>
        </p:nvSpPr>
        <p:spPr>
          <a:xfrm>
            <a:off x="504001" y="1769040"/>
            <a:ext cx="9071640" cy="5546160"/>
          </a:xfrm>
          <a:prstGeom prst="rect">
            <a:avLst/>
          </a:prstGeom>
        </p:spPr>
        <p:txBody>
          <a:bodyPr lIns="0" tIns="0" rIns="0" bIns="0"/>
          <a:lstStyle/>
          <a:p>
            <a:pPr marL="571500" indent="-571500">
              <a:buSzPct val="45000"/>
              <a:buFont typeface="Arial" panose="020B0604020202020204" pitchFamily="34" charset="0"/>
              <a:buChar char="•"/>
            </a:pPr>
            <a:r>
              <a:rPr lang="en-US" sz="4400" dirty="0" smtClean="0">
                <a:latin typeface="Arial"/>
              </a:rPr>
              <a:t>Meta-Data: </a:t>
            </a:r>
            <a:r>
              <a:rPr lang="en-US" sz="3600" dirty="0" smtClean="0">
                <a:latin typeface="Arial"/>
              </a:rPr>
              <a:t>variables about units of text</a:t>
            </a:r>
            <a:r>
              <a:rPr lang="en-US" sz="3600" dirty="0">
                <a:latin typeface="Arial"/>
              </a:rPr>
              <a:t> </a:t>
            </a:r>
            <a:r>
              <a:rPr lang="en-US" sz="3600" dirty="0" smtClean="0">
                <a:latin typeface="Arial"/>
              </a:rPr>
              <a:t>or documents</a:t>
            </a:r>
            <a:endParaRPr sz="3600" dirty="0"/>
          </a:p>
          <a:p>
            <a:pPr marL="571500" indent="-571500">
              <a:buSzPct val="45000"/>
              <a:buFont typeface="Arial" panose="020B0604020202020204" pitchFamily="34" charset="0"/>
              <a:buChar char="•"/>
            </a:pPr>
            <a:r>
              <a:rPr lang="en-US" sz="4400" dirty="0">
                <a:latin typeface="Arial"/>
              </a:rPr>
              <a:t>Corpus: Collection of texts/documents</a:t>
            </a:r>
          </a:p>
          <a:p>
            <a:pPr marL="571500" indent="-571500">
              <a:buSzPct val="45000"/>
              <a:buFont typeface="Arial" panose="020B0604020202020204" pitchFamily="34" charset="0"/>
              <a:buChar char="•"/>
            </a:pPr>
            <a:r>
              <a:rPr lang="en-US" sz="4400" dirty="0" smtClean="0">
                <a:latin typeface="Arial"/>
              </a:rPr>
              <a:t>Lexical</a:t>
            </a:r>
            <a:r>
              <a:rPr lang="en-US" sz="4400" dirty="0">
                <a:latin typeface="Arial"/>
              </a:rPr>
              <a:t>: fancy name for word</a:t>
            </a:r>
            <a:endParaRPr dirty="0"/>
          </a:p>
          <a:p>
            <a:pPr marL="571500" indent="-571500">
              <a:buSzPct val="45000"/>
              <a:buFont typeface="Arial" panose="020B0604020202020204" pitchFamily="34" charset="0"/>
              <a:buChar char="•"/>
            </a:pPr>
            <a:r>
              <a:rPr lang="en-US" sz="4400" dirty="0" smtClean="0">
                <a:latin typeface="Arial"/>
              </a:rPr>
              <a:t>N</a:t>
            </a:r>
            <a:r>
              <a:rPr lang="en-US" sz="4400" dirty="0">
                <a:latin typeface="Arial"/>
              </a:rPr>
              <a:t>-gram</a:t>
            </a:r>
            <a:endParaRPr dirty="0"/>
          </a:p>
          <a:p>
            <a:pPr lvl="2">
              <a:buSzPct val="75000"/>
            </a:pPr>
            <a:r>
              <a:rPr lang="en-US" sz="3200" dirty="0">
                <a:solidFill>
                  <a:srgbClr val="990099"/>
                </a:solidFill>
                <a:latin typeface="Arial"/>
              </a:rPr>
              <a:t>poverty</a:t>
            </a:r>
            <a:r>
              <a:rPr lang="en-US" sz="3200" dirty="0">
                <a:latin typeface="Arial"/>
              </a:rPr>
              <a:t>: </a:t>
            </a:r>
            <a:r>
              <a:rPr lang="en-US" sz="3200" dirty="0" err="1">
                <a:latin typeface="Arial"/>
              </a:rPr>
              <a:t>uni</a:t>
            </a:r>
            <a:r>
              <a:rPr lang="en-US" sz="3200" dirty="0">
                <a:latin typeface="Arial"/>
              </a:rPr>
              <a:t>-gram</a:t>
            </a:r>
            <a:endParaRPr sz="3200" dirty="0"/>
          </a:p>
          <a:p>
            <a:pPr lvl="2">
              <a:buSzPct val="75000"/>
            </a:pPr>
            <a:r>
              <a:rPr lang="en-US" sz="3200" dirty="0">
                <a:solidFill>
                  <a:srgbClr val="007826"/>
                </a:solidFill>
                <a:latin typeface="Arial"/>
              </a:rPr>
              <a:t>poverty of</a:t>
            </a:r>
            <a:r>
              <a:rPr lang="en-US" sz="3200" dirty="0">
                <a:latin typeface="Arial"/>
              </a:rPr>
              <a:t>: bi-gram</a:t>
            </a:r>
            <a:endParaRPr sz="3200" dirty="0"/>
          </a:p>
          <a:p>
            <a:pPr lvl="2">
              <a:buSzPct val="75000"/>
            </a:pPr>
            <a:r>
              <a:rPr lang="en-US" sz="3200" dirty="0">
                <a:solidFill>
                  <a:srgbClr val="0000CC"/>
                </a:solidFill>
                <a:latin typeface="Arial"/>
              </a:rPr>
              <a:t>poverty of ambition</a:t>
            </a:r>
            <a:r>
              <a:rPr lang="en-US" sz="3200" dirty="0">
                <a:latin typeface="Arial"/>
              </a:rPr>
              <a:t>: </a:t>
            </a:r>
            <a:r>
              <a:rPr lang="en-US" sz="3200" dirty="0" smtClean="0">
                <a:latin typeface="Arial"/>
              </a:rPr>
              <a:t>tri-gram</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vs. Unstructured Data</a:t>
            </a:r>
            <a:endParaRPr lang="en-US" dirty="0"/>
          </a:p>
        </p:txBody>
      </p:sp>
      <p:sp>
        <p:nvSpPr>
          <p:cNvPr id="3" name="Text Placeholder 2"/>
          <p:cNvSpPr>
            <a:spLocks noGrp="1"/>
          </p:cNvSpPr>
          <p:nvPr>
            <p:ph idx="1"/>
          </p:nvPr>
        </p:nvSpPr>
        <p:spPr/>
        <p:txBody>
          <a:bodyPr>
            <a:normAutofit fontScale="92500" lnSpcReduction="20000"/>
          </a:bodyPr>
          <a:lstStyle/>
          <a:p>
            <a:pPr marL="514350" indent="-514350">
              <a:buFont typeface="+mj-lt"/>
              <a:buAutoNum type="alphaUcPeriod"/>
            </a:pPr>
            <a:r>
              <a:rPr lang="en-US" dirty="0" smtClean="0"/>
              <a:t>Legal rulings</a:t>
            </a:r>
          </a:p>
          <a:p>
            <a:pPr marL="514350" indent="-514350">
              <a:buFont typeface="+mj-lt"/>
              <a:buAutoNum type="alphaUcPeriod"/>
            </a:pPr>
            <a:r>
              <a:rPr lang="en-US" dirty="0" smtClean="0"/>
              <a:t>Semi-structured interviews</a:t>
            </a:r>
          </a:p>
          <a:p>
            <a:pPr marL="514350" indent="-514350">
              <a:buFont typeface="+mj-lt"/>
              <a:buAutoNum type="alphaUcPeriod"/>
            </a:pPr>
            <a:r>
              <a:rPr lang="en-US" dirty="0" smtClean="0"/>
              <a:t>Police Reports</a:t>
            </a:r>
          </a:p>
          <a:p>
            <a:pPr marL="514350" indent="-514350">
              <a:buFont typeface="+mj-lt"/>
              <a:buAutoNum type="alphaUcPeriod"/>
            </a:pPr>
            <a:r>
              <a:rPr lang="en-US" dirty="0" smtClean="0"/>
              <a:t>Diary entries</a:t>
            </a:r>
          </a:p>
          <a:p>
            <a:pPr marL="514350" indent="-514350">
              <a:buFont typeface="+mj-lt"/>
              <a:buAutoNum type="alphaUcPeriod"/>
            </a:pPr>
            <a:r>
              <a:rPr lang="en-US" dirty="0" smtClean="0"/>
              <a:t>Open-ended survey questions</a:t>
            </a:r>
          </a:p>
          <a:p>
            <a:pPr marL="514350" indent="-514350">
              <a:buFont typeface="+mj-lt"/>
              <a:buAutoNum type="alphaUcPeriod"/>
            </a:pPr>
            <a:r>
              <a:rPr lang="en-US" dirty="0" smtClean="0"/>
              <a:t>News reports</a:t>
            </a:r>
          </a:p>
          <a:p>
            <a:pPr marL="514350" indent="-514350">
              <a:buFont typeface="+mj-lt"/>
              <a:buAutoNum type="alphaUcPeriod"/>
            </a:pPr>
            <a:r>
              <a:rPr lang="en-US" dirty="0" smtClean="0"/>
              <a:t>Student essays</a:t>
            </a:r>
          </a:p>
          <a:p>
            <a:pPr marL="514350" indent="-514350">
              <a:buFont typeface="+mj-lt"/>
              <a:buAutoNum type="alphaUcPeriod"/>
            </a:pPr>
            <a:r>
              <a:rPr lang="en-US" dirty="0" smtClean="0"/>
              <a:t>Letters or emails</a:t>
            </a:r>
          </a:p>
          <a:p>
            <a:pPr marL="514350" indent="-514350">
              <a:buFont typeface="+mj-lt"/>
              <a:buAutoNum type="alphaUcPeriod"/>
            </a:pPr>
            <a:r>
              <a:rPr lang="en-US" dirty="0" smtClean="0"/>
              <a:t>Medical forms</a:t>
            </a:r>
          </a:p>
          <a:p>
            <a:pPr marL="514350" indent="-514350">
              <a:buFont typeface="+mj-lt"/>
              <a:buAutoNum type="alphaUcPeriod"/>
            </a:pPr>
            <a:r>
              <a:rPr lang="en-US" dirty="0" smtClean="0"/>
              <a:t>Academic journal articles</a:t>
            </a:r>
          </a:p>
          <a:p>
            <a:endParaRPr lang="en-US" dirty="0" smtClean="0"/>
          </a:p>
          <a:p>
            <a:endParaRPr lang="en-US" dirty="0"/>
          </a:p>
        </p:txBody>
      </p:sp>
    </p:spTree>
    <p:extLst>
      <p:ext uri="{BB962C8B-B14F-4D97-AF65-F5344CB8AC3E}">
        <p14:creationId xmlns:p14="http://schemas.microsoft.com/office/powerpoint/2010/main" val="33606555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Structure to a Machine?</a:t>
            </a:r>
            <a:endParaRPr lang="en-US" dirty="0"/>
          </a:p>
        </p:txBody>
      </p:sp>
      <p:sp>
        <p:nvSpPr>
          <p:cNvPr id="3" name="Content Placeholder 2"/>
          <p:cNvSpPr>
            <a:spLocks noGrp="1"/>
          </p:cNvSpPr>
          <p:nvPr>
            <p:ph idx="1"/>
          </p:nvPr>
        </p:nvSpPr>
        <p:spPr/>
        <p:txBody>
          <a:bodyPr/>
          <a:lstStyle/>
          <a:p>
            <a:r>
              <a:rPr lang="en-US" dirty="0" smtClean="0"/>
              <a:t>?</a:t>
            </a:r>
          </a:p>
          <a:p>
            <a:endParaRPr lang="en-US" dirty="0"/>
          </a:p>
          <a:p>
            <a:r>
              <a:rPr lang="en-US" dirty="0" smtClean="0"/>
              <a:t>?</a:t>
            </a:r>
          </a:p>
          <a:p>
            <a:endParaRPr lang="en-US" dirty="0"/>
          </a:p>
          <a:p>
            <a:r>
              <a:rPr lang="en-US" dirty="0" smtClean="0"/>
              <a:t>?</a:t>
            </a:r>
          </a:p>
          <a:p>
            <a:endParaRPr lang="en-US" dirty="0"/>
          </a:p>
          <a:p>
            <a:r>
              <a:rPr lang="en-US" dirty="0" smtClean="0"/>
              <a:t>?</a:t>
            </a:r>
            <a:endParaRPr lang="en-US" dirty="0"/>
          </a:p>
        </p:txBody>
      </p:sp>
    </p:spTree>
    <p:extLst>
      <p:ext uri="{BB962C8B-B14F-4D97-AF65-F5344CB8AC3E}">
        <p14:creationId xmlns:p14="http://schemas.microsoft.com/office/powerpoint/2010/main" val="37721404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10551</TotalTime>
  <Words>3565</Words>
  <Application>Microsoft Macintosh PowerPoint</Application>
  <PresentationFormat>Custom</PresentationFormat>
  <Paragraphs>654</Paragraphs>
  <Slides>50</Slides>
  <Notes>28</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Goals</vt:lpstr>
      <vt:lpstr>Who are we?</vt:lpstr>
      <vt:lpstr>PowerPoint Presentation</vt:lpstr>
      <vt:lpstr>PowerPoint Presentation</vt:lpstr>
      <vt:lpstr>PowerPoint Presentation</vt:lpstr>
      <vt:lpstr>PowerPoint Presentation</vt:lpstr>
      <vt:lpstr>Structured vs. Unstructured Data</vt:lpstr>
      <vt:lpstr>What is Structure to a Machine?</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Questions about Deductive Approaches?</vt:lpstr>
      <vt:lpstr>PowerPoint Presentation</vt:lpstr>
      <vt:lpstr>PowerPoint Presentation</vt:lpstr>
      <vt:lpstr>Pre-Processing</vt:lpstr>
      <vt:lpstr>PowerPoint Presentation</vt:lpstr>
      <vt:lpstr>Exercise</vt:lpstr>
      <vt:lpstr>PowerPoint Presentation</vt:lpstr>
      <vt:lpstr>PowerPoint Presentation</vt:lpstr>
      <vt:lpstr>PowerPoint Presentation</vt:lpstr>
      <vt:lpstr>TF-IDF</vt:lpstr>
      <vt:lpstr>PowerPoint Presentation</vt:lpstr>
      <vt:lpstr>PowerPoint Presentation</vt:lpstr>
      <vt:lpstr>How Clustering Works</vt:lpstr>
      <vt:lpstr>Clustering v. Topic Modeling</vt:lpstr>
      <vt:lpstr>Topic Modeling </vt:lpstr>
      <vt:lpstr>Topic Modelling</vt:lpstr>
      <vt:lpstr>PowerPoint Presentation</vt:lpstr>
      <vt:lpstr>A “Generative”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Projects!</vt:lpstr>
      <vt:lpstr>TOMORROW</vt:lpstr>
      <vt:lpstr>WEDNESDAY</vt:lpstr>
      <vt:lpstr>Working Group</vt:lpstr>
      <vt:lpstr>PowerPoint Presentation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NBAdams</dc:creator>
  <cp:lastModifiedBy>Nick</cp:lastModifiedBy>
  <cp:revision>51</cp:revision>
  <cp:lastPrinted>2015-09-14T18:53:49Z</cp:lastPrinted>
  <dcterms:modified xsi:type="dcterms:W3CDTF">2015-09-21T03:34:16Z</dcterms:modified>
</cp:coreProperties>
</file>